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6" r:id="rId2"/>
    <p:sldId id="435" r:id="rId3"/>
    <p:sldId id="459" r:id="rId4"/>
    <p:sldId id="284" r:id="rId5"/>
    <p:sldId id="460" r:id="rId6"/>
    <p:sldId id="463" r:id="rId7"/>
    <p:sldId id="275" r:id="rId8"/>
    <p:sldId id="497" r:id="rId9"/>
    <p:sldId id="477" r:id="rId10"/>
    <p:sldId id="509" r:id="rId11"/>
    <p:sldId id="498" r:id="rId12"/>
    <p:sldId id="503" r:id="rId13"/>
    <p:sldId id="504" r:id="rId14"/>
    <p:sldId id="281" r:id="rId15"/>
    <p:sldId id="505" r:id="rId16"/>
    <p:sldId id="506" r:id="rId17"/>
    <p:sldId id="485" r:id="rId18"/>
    <p:sldId id="507" r:id="rId19"/>
    <p:sldId id="508" r:id="rId20"/>
    <p:sldId id="260" r:id="rId21"/>
    <p:sldId id="510" r:id="rId22"/>
    <p:sldId id="511" r:id="rId23"/>
    <p:sldId id="433" r:id="rId24"/>
    <p:sldId id="499" r:id="rId25"/>
    <p:sldId id="453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ik nazar" initials="bn" lastIdx="1" clrIdx="0">
    <p:extLst>
      <p:ext uri="{19B8F6BF-5375-455C-9EA6-DF929625EA0E}">
        <p15:presenceInfo xmlns:p15="http://schemas.microsoft.com/office/powerpoint/2012/main" userId="01931e7a9117ea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B1E1AD-C7F8-4856-8B8C-E29CC863E2F8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C27480B-7F62-4FD4-9B0C-AF688A73B7AB}">
      <dgm:prSet phldrT="[Текст]" custT="1"/>
      <dgm:spPr/>
      <dgm:t>
        <a:bodyPr/>
        <a:lstStyle/>
        <a:p>
          <a:r>
            <a:rPr lang="ru-RU" sz="2400" b="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1D4F3B-1B94-4BCF-B1D3-065C8ADD4723}" type="parTrans" cxnId="{BEEAC2D3-5A79-4F06-99C7-933BABFFEFAD}">
      <dgm:prSet/>
      <dgm:spPr/>
      <dgm:t>
        <a:bodyPr/>
        <a:lstStyle/>
        <a:p>
          <a:endParaRPr lang="ru-RU"/>
        </a:p>
      </dgm:t>
    </dgm:pt>
    <dgm:pt modelId="{B6DD5DE5-33FA-47BE-AB45-21C81B0150E3}" type="sibTrans" cxnId="{BEEAC2D3-5A79-4F06-99C7-933BABFFEFAD}">
      <dgm:prSet/>
      <dgm:spPr/>
      <dgm:t>
        <a:bodyPr/>
        <a:lstStyle/>
        <a:p>
          <a:endParaRPr lang="ru-RU"/>
        </a:p>
      </dgm:t>
    </dgm:pt>
    <dgm:pt modelId="{CFD3384A-EB88-465C-BE16-F01707483B76}">
      <dgm:prSet phldrT="[Текст]" custT="1"/>
      <dgm:spPr/>
      <dgm:t>
        <a:bodyPr/>
        <a:lstStyle/>
        <a:p>
          <a:endParaRPr lang="ru-RU" sz="22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5296EC-3B26-43BA-B85E-CCFED9B09568}" type="parTrans" cxnId="{0D0A801C-B657-4EBA-A867-BC7A7D35AAB3}">
      <dgm:prSet/>
      <dgm:spPr/>
      <dgm:t>
        <a:bodyPr/>
        <a:lstStyle/>
        <a:p>
          <a:endParaRPr lang="ru-RU"/>
        </a:p>
      </dgm:t>
    </dgm:pt>
    <dgm:pt modelId="{462A4F73-532A-4040-9865-B2D85FFA0D4F}" type="sibTrans" cxnId="{0D0A801C-B657-4EBA-A867-BC7A7D35AAB3}">
      <dgm:prSet/>
      <dgm:spPr/>
      <dgm:t>
        <a:bodyPr/>
        <a:lstStyle/>
        <a:p>
          <a:endParaRPr lang="ru-RU"/>
        </a:p>
      </dgm:t>
    </dgm:pt>
    <dgm:pt modelId="{745CFF4A-46C2-4F11-9C59-6659A5601FA3}">
      <dgm:prSet phldrT="[Текст]" custT="1"/>
      <dgm:spPr/>
      <dgm:t>
        <a:bodyPr/>
        <a:lstStyle/>
        <a:p>
          <a:r>
            <a:rPr lang="ru-RU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7E11C19C-D5EB-4491-A8A6-5D210D0E07D9}" type="parTrans" cxnId="{F2E598ED-816E-457D-A620-A720063C9A55}">
      <dgm:prSet/>
      <dgm:spPr/>
      <dgm:t>
        <a:bodyPr/>
        <a:lstStyle/>
        <a:p>
          <a:endParaRPr lang="ru-RU"/>
        </a:p>
      </dgm:t>
    </dgm:pt>
    <dgm:pt modelId="{0782EE6C-3227-4118-8ECE-897115A73B97}" type="sibTrans" cxnId="{F2E598ED-816E-457D-A620-A720063C9A55}">
      <dgm:prSet/>
      <dgm:spPr/>
      <dgm:t>
        <a:bodyPr/>
        <a:lstStyle/>
        <a:p>
          <a:endParaRPr lang="ru-RU"/>
        </a:p>
      </dgm:t>
    </dgm:pt>
    <dgm:pt modelId="{28AC620F-4D52-4F30-B2F8-FFB1D736B0AB}">
      <dgm:prSet phldrT="[Текст]" custT="1"/>
      <dgm:spPr/>
      <dgm:t>
        <a:bodyPr/>
        <a:lstStyle/>
        <a:p>
          <a:r>
            <a:rPr lang="ru-RU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56EB83FD-D33F-4FFF-964A-D89DBB8ED15A}" type="parTrans" cxnId="{55BAC23C-365C-4D7C-A104-C964A1026EEF}">
      <dgm:prSet/>
      <dgm:spPr/>
      <dgm:t>
        <a:bodyPr/>
        <a:lstStyle/>
        <a:p>
          <a:endParaRPr lang="ru-RU"/>
        </a:p>
      </dgm:t>
    </dgm:pt>
    <dgm:pt modelId="{85D9CF20-67A3-4660-89DC-84946E86558A}" type="sibTrans" cxnId="{55BAC23C-365C-4D7C-A104-C964A1026EEF}">
      <dgm:prSet/>
      <dgm:spPr/>
      <dgm:t>
        <a:bodyPr/>
        <a:lstStyle/>
        <a:p>
          <a:endParaRPr lang="ru-RU"/>
        </a:p>
      </dgm:t>
    </dgm:pt>
    <dgm:pt modelId="{7BB2F4F4-BC8E-4D34-AC11-5C26BB733E07}">
      <dgm:prSet phldrT="[Текст]" custT="1"/>
      <dgm:spPr/>
      <dgm:t>
        <a:bodyPr/>
        <a:lstStyle/>
        <a:p>
          <a:endParaRPr lang="ru-RU" sz="22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5934B-AB2B-410F-BEE8-E4C470C19B0B}" type="parTrans" cxnId="{443DC14D-677B-432F-8E25-78C86FFE4AE1}">
      <dgm:prSet/>
      <dgm:spPr/>
      <dgm:t>
        <a:bodyPr/>
        <a:lstStyle/>
        <a:p>
          <a:endParaRPr lang="ru-RU"/>
        </a:p>
      </dgm:t>
    </dgm:pt>
    <dgm:pt modelId="{C4745509-68A7-467B-B503-8A1FF0606334}" type="sibTrans" cxnId="{443DC14D-677B-432F-8E25-78C86FFE4AE1}">
      <dgm:prSet/>
      <dgm:spPr/>
      <dgm:t>
        <a:bodyPr/>
        <a:lstStyle/>
        <a:p>
          <a:endParaRPr lang="ru-RU"/>
        </a:p>
      </dgm:t>
    </dgm:pt>
    <dgm:pt modelId="{D3C7C2C5-ED7C-4376-8416-6E399B243610}">
      <dgm:prSet custT="1"/>
      <dgm:spPr/>
      <dgm:t>
        <a:bodyPr/>
        <a:lstStyle/>
        <a:p>
          <a:endParaRPr lang="ru-RU" sz="22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3F7D1A-70EC-45B0-BB0B-5006C1A7FEEE}" type="parTrans" cxnId="{EA016476-A843-41C9-B93C-4DDE31D5B9A2}">
      <dgm:prSet/>
      <dgm:spPr/>
      <dgm:t>
        <a:bodyPr/>
        <a:lstStyle/>
        <a:p>
          <a:endParaRPr lang="ru-RU"/>
        </a:p>
      </dgm:t>
    </dgm:pt>
    <dgm:pt modelId="{21CFD179-4A2A-4019-81A6-8C0A59F92090}" type="sibTrans" cxnId="{EA016476-A843-41C9-B93C-4DDE31D5B9A2}">
      <dgm:prSet/>
      <dgm:spPr/>
      <dgm:t>
        <a:bodyPr/>
        <a:lstStyle/>
        <a:p>
          <a:endParaRPr lang="ru-RU"/>
        </a:p>
      </dgm:t>
    </dgm:pt>
    <dgm:pt modelId="{A46DEC20-E724-4FBE-9D42-C97C5701717D}">
      <dgm:prSet custT="1"/>
      <dgm:spPr/>
      <dgm:t>
        <a:bodyPr/>
        <a:lstStyle/>
        <a:p>
          <a:endParaRPr lang="ru-RU" sz="22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D0B4F2-1B56-4B7F-AB37-9538C52A930A}" type="parTrans" cxnId="{F5471697-B45E-485D-B804-DF080050706D}">
      <dgm:prSet/>
      <dgm:spPr/>
      <dgm:t>
        <a:bodyPr/>
        <a:lstStyle/>
        <a:p>
          <a:endParaRPr lang="ru-RU"/>
        </a:p>
      </dgm:t>
    </dgm:pt>
    <dgm:pt modelId="{51108DBC-F48E-4A8E-A81D-104F507ED738}" type="sibTrans" cxnId="{F5471697-B45E-485D-B804-DF080050706D}">
      <dgm:prSet/>
      <dgm:spPr/>
      <dgm:t>
        <a:bodyPr/>
        <a:lstStyle/>
        <a:p>
          <a:endParaRPr lang="ru-RU"/>
        </a:p>
      </dgm:t>
    </dgm:pt>
    <dgm:pt modelId="{E164735A-050A-4DD8-959A-56AA5C02521B}">
      <dgm:prSet custT="1"/>
      <dgm:spPr/>
      <dgm:t>
        <a:bodyPr/>
        <a:lstStyle/>
        <a:p>
          <a:r>
            <a:rPr lang="ru-RU" sz="22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В: передняя створка утолщена и подвижна, септальная и задняя смещены или полностью отсутствуют </a:t>
          </a:r>
        </a:p>
      </dgm:t>
    </dgm:pt>
    <dgm:pt modelId="{D9743DA5-1B2D-487A-B44B-F89C6809CC60}" type="parTrans" cxnId="{BA0223CC-6AD7-44F7-A502-20DD35D2B9E6}">
      <dgm:prSet/>
      <dgm:spPr/>
      <dgm:t>
        <a:bodyPr/>
        <a:lstStyle/>
        <a:p>
          <a:endParaRPr lang="ru-RU"/>
        </a:p>
      </dgm:t>
    </dgm:pt>
    <dgm:pt modelId="{04919EC0-B60A-4E75-9277-94359742DA9D}" type="sibTrans" cxnId="{BA0223CC-6AD7-44F7-A502-20DD35D2B9E6}">
      <dgm:prSet/>
      <dgm:spPr/>
      <dgm:t>
        <a:bodyPr/>
        <a:lstStyle/>
        <a:p>
          <a:endParaRPr lang="ru-RU"/>
        </a:p>
      </dgm:t>
    </dgm:pt>
    <dgm:pt modelId="{7FF2860E-1926-4528-A962-C28C697352CE}">
      <dgm:prSet custT="1"/>
      <dgm:spPr/>
      <dgm:t>
        <a:bodyPr/>
        <a:lstStyle/>
        <a:p>
          <a:endParaRPr lang="ru-RU" sz="22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11D955-1ACE-45AC-8E50-358CC8DB7E65}" type="parTrans" cxnId="{E55DF4F6-5D3B-4E88-9406-85A0F1E4D98C}">
      <dgm:prSet/>
      <dgm:spPr/>
      <dgm:t>
        <a:bodyPr/>
        <a:lstStyle/>
        <a:p>
          <a:endParaRPr lang="ru-RU"/>
        </a:p>
      </dgm:t>
    </dgm:pt>
    <dgm:pt modelId="{2CCB0A21-D08F-4386-BC8A-96BB6C30ADC5}" type="sibTrans" cxnId="{E55DF4F6-5D3B-4E88-9406-85A0F1E4D98C}">
      <dgm:prSet/>
      <dgm:spPr/>
      <dgm:t>
        <a:bodyPr/>
        <a:lstStyle/>
        <a:p>
          <a:endParaRPr lang="ru-RU"/>
        </a:p>
      </dgm:t>
    </dgm:pt>
    <dgm:pt modelId="{222CE3C5-BD91-481B-A2ED-29B1BD59375B}">
      <dgm:prSet custT="1"/>
      <dgm:spPr/>
      <dgm:t>
        <a:bodyPr/>
        <a:lstStyle/>
        <a:p>
          <a:r>
            <a:rPr lang="ru-RU" sz="22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С: отверстие 3-хстворчатого клапана сглажено и малофункционально, створки существенно уменьшены и сдвинуты к верхушке сердца</a:t>
          </a:r>
        </a:p>
      </dgm:t>
    </dgm:pt>
    <dgm:pt modelId="{B6513B5C-03AB-4C2F-BC75-79B58ADA1D9E}" type="parTrans" cxnId="{4EFAC5BD-D7FA-4513-AD7C-634E681797A6}">
      <dgm:prSet/>
      <dgm:spPr/>
      <dgm:t>
        <a:bodyPr/>
        <a:lstStyle/>
        <a:p>
          <a:endParaRPr lang="ru-RU"/>
        </a:p>
      </dgm:t>
    </dgm:pt>
    <dgm:pt modelId="{7ED7C409-8153-49F7-A1C4-8D64BF5AA3AD}" type="sibTrans" cxnId="{4EFAC5BD-D7FA-4513-AD7C-634E681797A6}">
      <dgm:prSet/>
      <dgm:spPr/>
      <dgm:t>
        <a:bodyPr/>
        <a:lstStyle/>
        <a:p>
          <a:endParaRPr lang="ru-RU"/>
        </a:p>
      </dgm:t>
    </dgm:pt>
    <dgm:pt modelId="{9D1B0898-2F3B-4270-9467-78BD5CDC6497}">
      <dgm:prSet custT="1"/>
      <dgm:spPr/>
      <dgm:t>
        <a:bodyPr/>
        <a:lstStyle/>
        <a:p>
          <a:endParaRPr lang="ru-RU" sz="22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7EA954-4D27-4552-AB7C-2DE0162B9D52}" type="parTrans" cxnId="{F7CC3B87-E644-4A7D-8E73-472074D60834}">
      <dgm:prSet/>
      <dgm:spPr/>
      <dgm:t>
        <a:bodyPr/>
        <a:lstStyle/>
        <a:p>
          <a:endParaRPr lang="ru-RU"/>
        </a:p>
      </dgm:t>
    </dgm:pt>
    <dgm:pt modelId="{514F067E-2D3C-435D-8BBB-60821A74E88C}" type="sibTrans" cxnId="{F7CC3B87-E644-4A7D-8E73-472074D60834}">
      <dgm:prSet/>
      <dgm:spPr/>
      <dgm:t>
        <a:bodyPr/>
        <a:lstStyle/>
        <a:p>
          <a:endParaRPr lang="ru-RU"/>
        </a:p>
      </dgm:t>
    </dgm:pt>
    <dgm:pt modelId="{93125A2F-C476-4EB2-9804-A76713984E81}">
      <dgm:prSet custT="1"/>
      <dgm:spPr/>
      <dgm:t>
        <a:bodyPr/>
        <a:lstStyle/>
        <a:p>
          <a:r>
            <a:rPr lang="ru-RU" sz="22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А: изменения минимальны, объем движений не лимитирован</a:t>
          </a:r>
        </a:p>
      </dgm:t>
    </dgm:pt>
    <dgm:pt modelId="{74EAE52B-BA34-4C24-8E8B-40538DE8076A}" type="sibTrans" cxnId="{7638BA90-AC78-4E3B-92A7-1B868612AA7B}">
      <dgm:prSet/>
      <dgm:spPr/>
      <dgm:t>
        <a:bodyPr/>
        <a:lstStyle/>
        <a:p>
          <a:endParaRPr lang="ru-RU"/>
        </a:p>
      </dgm:t>
    </dgm:pt>
    <dgm:pt modelId="{DA50711C-A9E9-48BC-85C0-B6175532CCA6}" type="parTrans" cxnId="{7638BA90-AC78-4E3B-92A7-1B868612AA7B}">
      <dgm:prSet/>
      <dgm:spPr/>
      <dgm:t>
        <a:bodyPr/>
        <a:lstStyle/>
        <a:p>
          <a:endParaRPr lang="ru-RU"/>
        </a:p>
      </dgm:t>
    </dgm:pt>
    <dgm:pt modelId="{2FFB2007-9DF9-4B59-8BC6-DFEE95270B20}" type="pres">
      <dgm:prSet presAssocID="{4FB1E1AD-C7F8-4856-8B8C-E29CC863E2F8}" presName="linearFlow" presStyleCnt="0">
        <dgm:presLayoutVars>
          <dgm:dir/>
          <dgm:animLvl val="lvl"/>
          <dgm:resizeHandles val="exact"/>
        </dgm:presLayoutVars>
      </dgm:prSet>
      <dgm:spPr/>
    </dgm:pt>
    <dgm:pt modelId="{28EC3085-8DDD-4C47-9B44-F9BB56BB0810}" type="pres">
      <dgm:prSet presAssocID="{CC27480B-7F62-4FD4-9B0C-AF688A73B7AB}" presName="composite" presStyleCnt="0"/>
      <dgm:spPr/>
    </dgm:pt>
    <dgm:pt modelId="{D3D38C2E-72CC-4052-AC73-995E23F97AC1}" type="pres">
      <dgm:prSet presAssocID="{CC27480B-7F62-4FD4-9B0C-AF688A73B7A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87D2C3D-574F-42EC-8D5F-3FCC0AA9382B}" type="pres">
      <dgm:prSet presAssocID="{CC27480B-7F62-4FD4-9B0C-AF688A73B7AB}" presName="descendantText" presStyleLbl="alignAcc1" presStyleIdx="0" presStyleCnt="3" custScaleY="102135" custLinFactY="-13125" custLinFactNeighborX="1659" custLinFactNeighborY="-100000">
        <dgm:presLayoutVars>
          <dgm:bulletEnabled val="1"/>
        </dgm:presLayoutVars>
      </dgm:prSet>
      <dgm:spPr/>
    </dgm:pt>
    <dgm:pt modelId="{6C0C1510-F40D-483E-AE89-3D2435C26056}" type="pres">
      <dgm:prSet presAssocID="{B6DD5DE5-33FA-47BE-AB45-21C81B0150E3}" presName="sp" presStyleCnt="0"/>
      <dgm:spPr/>
    </dgm:pt>
    <dgm:pt modelId="{F5E917EF-FC94-420A-B999-2EE7BAD24A44}" type="pres">
      <dgm:prSet presAssocID="{745CFF4A-46C2-4F11-9C59-6659A5601FA3}" presName="composite" presStyleCnt="0"/>
      <dgm:spPr/>
    </dgm:pt>
    <dgm:pt modelId="{DBCC5C77-275D-453D-AFF3-DE3A7DD6987B}" type="pres">
      <dgm:prSet presAssocID="{745CFF4A-46C2-4F11-9C59-6659A5601FA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5CB0A7A-490C-4E6D-A2A8-FF9122B71A3D}" type="pres">
      <dgm:prSet presAssocID="{745CFF4A-46C2-4F11-9C59-6659A5601FA3}" presName="descendantText" presStyleLbl="alignAcc1" presStyleIdx="1" presStyleCnt="3">
        <dgm:presLayoutVars>
          <dgm:bulletEnabled val="1"/>
        </dgm:presLayoutVars>
      </dgm:prSet>
      <dgm:spPr/>
    </dgm:pt>
    <dgm:pt modelId="{9C7B91E6-514B-49AE-A1D8-7F8269C8B11E}" type="pres">
      <dgm:prSet presAssocID="{0782EE6C-3227-4118-8ECE-897115A73B97}" presName="sp" presStyleCnt="0"/>
      <dgm:spPr/>
    </dgm:pt>
    <dgm:pt modelId="{C98672AD-4F40-4AFD-8E65-F20066958CDA}" type="pres">
      <dgm:prSet presAssocID="{28AC620F-4D52-4F30-B2F8-FFB1D736B0AB}" presName="composite" presStyleCnt="0"/>
      <dgm:spPr/>
    </dgm:pt>
    <dgm:pt modelId="{E8152761-4CFC-4277-B4CA-592F4794D7AF}" type="pres">
      <dgm:prSet presAssocID="{28AC620F-4D52-4F30-B2F8-FFB1D736B0A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88F8ABF-80BB-4E9B-A859-22719D27594C}" type="pres">
      <dgm:prSet presAssocID="{28AC620F-4D52-4F30-B2F8-FFB1D736B0AB}" presName="descendantText" presStyleLbl="alignAcc1" presStyleIdx="2" presStyleCnt="3" custScaleY="116816">
        <dgm:presLayoutVars>
          <dgm:bulletEnabled val="1"/>
        </dgm:presLayoutVars>
      </dgm:prSet>
      <dgm:spPr/>
    </dgm:pt>
  </dgm:ptLst>
  <dgm:cxnLst>
    <dgm:cxn modelId="{1E64750B-CF8E-492B-8A06-4DCE544AC784}" type="presOf" srcId="{745CFF4A-46C2-4F11-9C59-6659A5601FA3}" destId="{DBCC5C77-275D-453D-AFF3-DE3A7DD6987B}" srcOrd="0" destOrd="0" presId="urn:microsoft.com/office/officeart/2005/8/layout/chevron2"/>
    <dgm:cxn modelId="{0D0A801C-B657-4EBA-A867-BC7A7D35AAB3}" srcId="{CC27480B-7F62-4FD4-9B0C-AF688A73B7AB}" destId="{CFD3384A-EB88-465C-BE16-F01707483B76}" srcOrd="0" destOrd="0" parTransId="{C15296EC-3B26-43BA-B85E-CCFED9B09568}" sibTransId="{462A4F73-532A-4040-9865-B2D85FFA0D4F}"/>
    <dgm:cxn modelId="{787CAE2F-12D1-495C-9BA3-E18267B6D9C3}" type="presOf" srcId="{222CE3C5-BD91-481B-A2ED-29B1BD59375B}" destId="{B88F8ABF-80BB-4E9B-A859-22719D27594C}" srcOrd="0" destOrd="1" presId="urn:microsoft.com/office/officeart/2005/8/layout/chevron2"/>
    <dgm:cxn modelId="{921E4030-0289-4B57-A09E-BCAD2A4B41C6}" type="presOf" srcId="{93125A2F-C476-4EB2-9804-A76713984E81}" destId="{587D2C3D-574F-42EC-8D5F-3FCC0AA9382B}" srcOrd="0" destOrd="1" presId="urn:microsoft.com/office/officeart/2005/8/layout/chevron2"/>
    <dgm:cxn modelId="{D0FB5F39-231B-4A35-83BD-062CAA776C35}" type="presOf" srcId="{CFD3384A-EB88-465C-BE16-F01707483B76}" destId="{587D2C3D-574F-42EC-8D5F-3FCC0AA9382B}" srcOrd="0" destOrd="0" presId="urn:microsoft.com/office/officeart/2005/8/layout/chevron2"/>
    <dgm:cxn modelId="{55BAC23C-365C-4D7C-A104-C964A1026EEF}" srcId="{4FB1E1AD-C7F8-4856-8B8C-E29CC863E2F8}" destId="{28AC620F-4D52-4F30-B2F8-FFB1D736B0AB}" srcOrd="2" destOrd="0" parTransId="{56EB83FD-D33F-4FFF-964A-D89DBB8ED15A}" sibTransId="{85D9CF20-67A3-4660-89DC-84946E86558A}"/>
    <dgm:cxn modelId="{F3C56B60-0D67-499B-A025-1FB6C5BF25DA}" type="presOf" srcId="{D3C7C2C5-ED7C-4376-8416-6E399B243610}" destId="{A5CB0A7A-490C-4E6D-A2A8-FF9122B71A3D}" srcOrd="0" destOrd="0" presId="urn:microsoft.com/office/officeart/2005/8/layout/chevron2"/>
    <dgm:cxn modelId="{AC309E60-2B8F-4FAA-A007-65067E0FFEDA}" type="presOf" srcId="{E164735A-050A-4DD8-959A-56AA5C02521B}" destId="{A5CB0A7A-490C-4E6D-A2A8-FF9122B71A3D}" srcOrd="0" destOrd="1" presId="urn:microsoft.com/office/officeart/2005/8/layout/chevron2"/>
    <dgm:cxn modelId="{3F21926A-E6C2-45D5-BE3C-5B553EFBAA9A}" type="presOf" srcId="{CC27480B-7F62-4FD4-9B0C-AF688A73B7AB}" destId="{D3D38C2E-72CC-4052-AC73-995E23F97AC1}" srcOrd="0" destOrd="0" presId="urn:microsoft.com/office/officeart/2005/8/layout/chevron2"/>
    <dgm:cxn modelId="{443DC14D-677B-432F-8E25-78C86FFE4AE1}" srcId="{28AC620F-4D52-4F30-B2F8-FFB1D736B0AB}" destId="{7BB2F4F4-BC8E-4D34-AC11-5C26BB733E07}" srcOrd="0" destOrd="0" parTransId="{37E5934B-AB2B-410F-BEE8-E4C470C19B0B}" sibTransId="{C4745509-68A7-467B-B503-8A1FF0606334}"/>
    <dgm:cxn modelId="{5AC48055-0842-4EAF-9CAA-20C0CFCF98DC}" type="presOf" srcId="{4FB1E1AD-C7F8-4856-8B8C-E29CC863E2F8}" destId="{2FFB2007-9DF9-4B59-8BC6-DFEE95270B20}" srcOrd="0" destOrd="0" presId="urn:microsoft.com/office/officeart/2005/8/layout/chevron2"/>
    <dgm:cxn modelId="{EA016476-A843-41C9-B93C-4DDE31D5B9A2}" srcId="{745CFF4A-46C2-4F11-9C59-6659A5601FA3}" destId="{D3C7C2C5-ED7C-4376-8416-6E399B243610}" srcOrd="0" destOrd="0" parTransId="{3A3F7D1A-70EC-45B0-BB0B-5006C1A7FEEE}" sibTransId="{21CFD179-4A2A-4019-81A6-8C0A59F92090}"/>
    <dgm:cxn modelId="{004AC877-C955-42D0-B806-65E7FFCCA2E8}" type="presOf" srcId="{7FF2860E-1926-4528-A962-C28C697352CE}" destId="{A5CB0A7A-490C-4E6D-A2A8-FF9122B71A3D}" srcOrd="0" destOrd="2" presId="urn:microsoft.com/office/officeart/2005/8/layout/chevron2"/>
    <dgm:cxn modelId="{D7A58879-4CCF-4756-A410-106036DEED33}" type="presOf" srcId="{7BB2F4F4-BC8E-4D34-AC11-5C26BB733E07}" destId="{B88F8ABF-80BB-4E9B-A859-22719D27594C}" srcOrd="0" destOrd="0" presId="urn:microsoft.com/office/officeart/2005/8/layout/chevron2"/>
    <dgm:cxn modelId="{F7CC3B87-E644-4A7D-8E73-472074D60834}" srcId="{28AC620F-4D52-4F30-B2F8-FFB1D736B0AB}" destId="{9D1B0898-2F3B-4270-9467-78BD5CDC6497}" srcOrd="2" destOrd="0" parTransId="{F87EA954-4D27-4552-AB7C-2DE0162B9D52}" sibTransId="{514F067E-2D3C-435D-8BBB-60821A74E88C}"/>
    <dgm:cxn modelId="{7638BA90-AC78-4E3B-92A7-1B868612AA7B}" srcId="{CC27480B-7F62-4FD4-9B0C-AF688A73B7AB}" destId="{93125A2F-C476-4EB2-9804-A76713984E81}" srcOrd="1" destOrd="0" parTransId="{DA50711C-A9E9-48BC-85C0-B6175532CCA6}" sibTransId="{74EAE52B-BA34-4C24-8E8B-40538DE8076A}"/>
    <dgm:cxn modelId="{F5471697-B45E-485D-B804-DF080050706D}" srcId="{CC27480B-7F62-4FD4-9B0C-AF688A73B7AB}" destId="{A46DEC20-E724-4FBE-9D42-C97C5701717D}" srcOrd="2" destOrd="0" parTransId="{BAD0B4F2-1B56-4B7F-AB37-9538C52A930A}" sibTransId="{51108DBC-F48E-4A8E-A81D-104F507ED738}"/>
    <dgm:cxn modelId="{0388B5B6-B7A2-48E8-B5DF-1ED87519267A}" type="presOf" srcId="{A46DEC20-E724-4FBE-9D42-C97C5701717D}" destId="{587D2C3D-574F-42EC-8D5F-3FCC0AA9382B}" srcOrd="0" destOrd="2" presId="urn:microsoft.com/office/officeart/2005/8/layout/chevron2"/>
    <dgm:cxn modelId="{4EFAC5BD-D7FA-4513-AD7C-634E681797A6}" srcId="{28AC620F-4D52-4F30-B2F8-FFB1D736B0AB}" destId="{222CE3C5-BD91-481B-A2ED-29B1BD59375B}" srcOrd="1" destOrd="0" parTransId="{B6513B5C-03AB-4C2F-BC75-79B58ADA1D9E}" sibTransId="{7ED7C409-8153-49F7-A1C4-8D64BF5AA3AD}"/>
    <dgm:cxn modelId="{BA0223CC-6AD7-44F7-A502-20DD35D2B9E6}" srcId="{745CFF4A-46C2-4F11-9C59-6659A5601FA3}" destId="{E164735A-050A-4DD8-959A-56AA5C02521B}" srcOrd="1" destOrd="0" parTransId="{D9743DA5-1B2D-487A-B44B-F89C6809CC60}" sibTransId="{04919EC0-B60A-4E75-9277-94359742DA9D}"/>
    <dgm:cxn modelId="{BEEAC2D3-5A79-4F06-99C7-933BABFFEFAD}" srcId="{4FB1E1AD-C7F8-4856-8B8C-E29CC863E2F8}" destId="{CC27480B-7F62-4FD4-9B0C-AF688A73B7AB}" srcOrd="0" destOrd="0" parTransId="{141D4F3B-1B94-4BCF-B1D3-065C8ADD4723}" sibTransId="{B6DD5DE5-33FA-47BE-AB45-21C81B0150E3}"/>
    <dgm:cxn modelId="{E44C63E7-EC4B-490A-A9EE-4D1D02F5145A}" type="presOf" srcId="{9D1B0898-2F3B-4270-9467-78BD5CDC6497}" destId="{B88F8ABF-80BB-4E9B-A859-22719D27594C}" srcOrd="0" destOrd="2" presId="urn:microsoft.com/office/officeart/2005/8/layout/chevron2"/>
    <dgm:cxn modelId="{B44361ED-2FB8-41E7-9DB6-38DDF21359DB}" type="presOf" srcId="{28AC620F-4D52-4F30-B2F8-FFB1D736B0AB}" destId="{E8152761-4CFC-4277-B4CA-592F4794D7AF}" srcOrd="0" destOrd="0" presId="urn:microsoft.com/office/officeart/2005/8/layout/chevron2"/>
    <dgm:cxn modelId="{F2E598ED-816E-457D-A620-A720063C9A55}" srcId="{4FB1E1AD-C7F8-4856-8B8C-E29CC863E2F8}" destId="{745CFF4A-46C2-4F11-9C59-6659A5601FA3}" srcOrd="1" destOrd="0" parTransId="{7E11C19C-D5EB-4491-A8A6-5D210D0E07D9}" sibTransId="{0782EE6C-3227-4118-8ECE-897115A73B97}"/>
    <dgm:cxn modelId="{E55DF4F6-5D3B-4E88-9406-85A0F1E4D98C}" srcId="{745CFF4A-46C2-4F11-9C59-6659A5601FA3}" destId="{7FF2860E-1926-4528-A962-C28C697352CE}" srcOrd="2" destOrd="0" parTransId="{8311D955-1ACE-45AC-8E50-358CC8DB7E65}" sibTransId="{2CCB0A21-D08F-4386-BC8A-96BB6C30ADC5}"/>
    <dgm:cxn modelId="{E6392DFF-8139-462F-B8E1-DC31BF7B4BE3}" type="presParOf" srcId="{2FFB2007-9DF9-4B59-8BC6-DFEE95270B20}" destId="{28EC3085-8DDD-4C47-9B44-F9BB56BB0810}" srcOrd="0" destOrd="0" presId="urn:microsoft.com/office/officeart/2005/8/layout/chevron2"/>
    <dgm:cxn modelId="{DB0FD09B-F1D5-4487-999F-851C2828332D}" type="presParOf" srcId="{28EC3085-8DDD-4C47-9B44-F9BB56BB0810}" destId="{D3D38C2E-72CC-4052-AC73-995E23F97AC1}" srcOrd="0" destOrd="0" presId="urn:microsoft.com/office/officeart/2005/8/layout/chevron2"/>
    <dgm:cxn modelId="{0D3B17ED-AB34-45E1-8B11-902F239779CF}" type="presParOf" srcId="{28EC3085-8DDD-4C47-9B44-F9BB56BB0810}" destId="{587D2C3D-574F-42EC-8D5F-3FCC0AA9382B}" srcOrd="1" destOrd="0" presId="urn:microsoft.com/office/officeart/2005/8/layout/chevron2"/>
    <dgm:cxn modelId="{FCBF1AE4-218B-4584-9375-DBEC475DC73F}" type="presParOf" srcId="{2FFB2007-9DF9-4B59-8BC6-DFEE95270B20}" destId="{6C0C1510-F40D-483E-AE89-3D2435C26056}" srcOrd="1" destOrd="0" presId="urn:microsoft.com/office/officeart/2005/8/layout/chevron2"/>
    <dgm:cxn modelId="{FE442069-A100-4E18-9CF3-763969C30E98}" type="presParOf" srcId="{2FFB2007-9DF9-4B59-8BC6-DFEE95270B20}" destId="{F5E917EF-FC94-420A-B999-2EE7BAD24A44}" srcOrd="2" destOrd="0" presId="urn:microsoft.com/office/officeart/2005/8/layout/chevron2"/>
    <dgm:cxn modelId="{F87FBDE0-D849-45BE-974F-D0889AE7074C}" type="presParOf" srcId="{F5E917EF-FC94-420A-B999-2EE7BAD24A44}" destId="{DBCC5C77-275D-453D-AFF3-DE3A7DD6987B}" srcOrd="0" destOrd="0" presId="urn:microsoft.com/office/officeart/2005/8/layout/chevron2"/>
    <dgm:cxn modelId="{B1900988-A4BF-48AF-80DD-6E453D5D0F3A}" type="presParOf" srcId="{F5E917EF-FC94-420A-B999-2EE7BAD24A44}" destId="{A5CB0A7A-490C-4E6D-A2A8-FF9122B71A3D}" srcOrd="1" destOrd="0" presId="urn:microsoft.com/office/officeart/2005/8/layout/chevron2"/>
    <dgm:cxn modelId="{660390F5-E02D-40A5-A3BD-44F821739884}" type="presParOf" srcId="{2FFB2007-9DF9-4B59-8BC6-DFEE95270B20}" destId="{9C7B91E6-514B-49AE-A1D8-7F8269C8B11E}" srcOrd="3" destOrd="0" presId="urn:microsoft.com/office/officeart/2005/8/layout/chevron2"/>
    <dgm:cxn modelId="{C47952B6-6E92-46A7-9765-B41BE4C4A354}" type="presParOf" srcId="{2FFB2007-9DF9-4B59-8BC6-DFEE95270B20}" destId="{C98672AD-4F40-4AFD-8E65-F20066958CDA}" srcOrd="4" destOrd="0" presId="urn:microsoft.com/office/officeart/2005/8/layout/chevron2"/>
    <dgm:cxn modelId="{24747AA5-21A1-4337-9986-EB1618A39151}" type="presParOf" srcId="{C98672AD-4F40-4AFD-8E65-F20066958CDA}" destId="{E8152761-4CFC-4277-B4CA-592F4794D7AF}" srcOrd="0" destOrd="0" presId="urn:microsoft.com/office/officeart/2005/8/layout/chevron2"/>
    <dgm:cxn modelId="{5C3E31BB-C299-4B6E-91C0-6B3F8AB282F6}" type="presParOf" srcId="{C98672AD-4F40-4AFD-8E65-F20066958CDA}" destId="{B88F8ABF-80BB-4E9B-A859-22719D27594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DC76896-CF5F-4F6D-88FF-9650545AC6B4}">
      <dgm:prSet phldrT="[Текст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ограничение наполнения ЛЖ</a:t>
          </a:r>
        </a:p>
      </dgm:t>
    </dgm:pt>
    <dgm:pt modelId="{BE6D0FFE-B1DD-4A56-B7C4-B9CF36CF7C96}" type="parTrans" cxnId="{2A79F64F-9011-4ED9-908D-C3380182B81B}">
      <dgm:prSet/>
      <dgm:spPr/>
      <dgm:t>
        <a:bodyPr/>
        <a:lstStyle/>
        <a:p>
          <a:endParaRPr lang="ru-RU"/>
        </a:p>
      </dgm:t>
    </dgm:pt>
    <dgm:pt modelId="{DA62F29D-560D-49DA-908C-FFB0D4D1AFBD}" type="sibTrans" cxnId="{2A79F64F-9011-4ED9-908D-C3380182B81B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C259E54B-5DE4-4475-84BB-7EDA14E876EF}" type="pres">
      <dgm:prSet presAssocID="{FDC76896-CF5F-4F6D-88FF-9650545AC6B4}" presName="node" presStyleLbl="node1" presStyleIdx="0" presStyleCnt="1" custAng="0" custScaleX="133333" custScaleY="105878" custLinFactNeighborX="-18389" custLinFactNeighborY="-1350">
        <dgm:presLayoutVars>
          <dgm:bulletEnabled val="1"/>
        </dgm:presLayoutVars>
      </dgm:prSet>
      <dgm:spPr/>
    </dgm:pt>
  </dgm:ptLst>
  <dgm:cxnLst>
    <dgm:cxn modelId="{2A79F64F-9011-4ED9-908D-C3380182B81B}" srcId="{868892F8-4524-4B00-B24D-A39EA069AD68}" destId="{FDC76896-CF5F-4F6D-88FF-9650545AC6B4}" srcOrd="0" destOrd="0" parTransId="{BE6D0FFE-B1DD-4A56-B7C4-B9CF36CF7C96}" sibTransId="{DA62F29D-560D-49DA-908C-FFB0D4D1AFBD}"/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08DDF0D3-2FE0-4AF0-8964-9875A96E099C}" type="presOf" srcId="{FDC76896-CF5F-4F6D-88FF-9650545AC6B4}" destId="{C259E54B-5DE4-4475-84BB-7EDA14E876EF}" srcOrd="0" destOrd="0" presId="urn:microsoft.com/office/officeart/2005/8/layout/process5"/>
    <dgm:cxn modelId="{097CB7EA-4C44-4E4E-9CDD-79CE17E226D3}" type="presParOf" srcId="{877EA029-D6D7-4E4D-9F34-28AB8119FF75}" destId="{C259E54B-5DE4-4475-84BB-7EDA14E876EF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DC76896-CF5F-4F6D-88FF-9650545AC6B4}">
      <dgm:prSet phldrT="[Текст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1"/>
        </a:solidFill>
      </dgm:spPr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снижение сердечного выброса</a:t>
          </a:r>
        </a:p>
      </dgm:t>
    </dgm:pt>
    <dgm:pt modelId="{BE6D0FFE-B1DD-4A56-B7C4-B9CF36CF7C96}" type="parTrans" cxnId="{2A79F64F-9011-4ED9-908D-C3380182B81B}">
      <dgm:prSet/>
      <dgm:spPr/>
      <dgm:t>
        <a:bodyPr/>
        <a:lstStyle/>
        <a:p>
          <a:endParaRPr lang="ru-RU"/>
        </a:p>
      </dgm:t>
    </dgm:pt>
    <dgm:pt modelId="{DA62F29D-560D-49DA-908C-FFB0D4D1AFBD}" type="sibTrans" cxnId="{2A79F64F-9011-4ED9-908D-C3380182B81B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C259E54B-5DE4-4475-84BB-7EDA14E876EF}" type="pres">
      <dgm:prSet presAssocID="{FDC76896-CF5F-4F6D-88FF-9650545AC6B4}" presName="node" presStyleLbl="node1" presStyleIdx="0" presStyleCnt="1" custAng="0" custScaleX="153769" custScaleY="124177" custLinFactNeighborX="45577" custLinFactNeighborY="-22306">
        <dgm:presLayoutVars>
          <dgm:bulletEnabled val="1"/>
        </dgm:presLayoutVars>
      </dgm:prSet>
      <dgm:spPr/>
    </dgm:pt>
  </dgm:ptLst>
  <dgm:cxnLst>
    <dgm:cxn modelId="{2A79F64F-9011-4ED9-908D-C3380182B81B}" srcId="{868892F8-4524-4B00-B24D-A39EA069AD68}" destId="{FDC76896-CF5F-4F6D-88FF-9650545AC6B4}" srcOrd="0" destOrd="0" parTransId="{BE6D0FFE-B1DD-4A56-B7C4-B9CF36CF7C96}" sibTransId="{DA62F29D-560D-49DA-908C-FFB0D4D1AFBD}"/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08DDF0D3-2FE0-4AF0-8964-9875A96E099C}" type="presOf" srcId="{FDC76896-CF5F-4F6D-88FF-9650545AC6B4}" destId="{C259E54B-5DE4-4475-84BB-7EDA14E876EF}" srcOrd="0" destOrd="0" presId="urn:microsoft.com/office/officeart/2005/8/layout/process5"/>
    <dgm:cxn modelId="{097CB7EA-4C44-4E4E-9CDD-79CE17E226D3}" type="presParOf" srcId="{877EA029-D6D7-4E4D-9F34-28AB8119FF75}" destId="{C259E54B-5DE4-4475-84BB-7EDA14E876EF}" srcOrd="0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B1E1AD-C7F8-4856-8B8C-E29CC863E2F8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ECD8C0D-236B-47E0-B202-01958B4DF443}">
      <dgm:prSet phldrT="[Текст]" custT="1"/>
      <dgm:spPr/>
      <dgm:t>
        <a:bodyPr/>
        <a:lstStyle/>
        <a:p>
          <a:r>
            <a:rPr lang="ru-RU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BA626997-BD53-40CA-82C8-2E2E61BF3745}" type="parTrans" cxnId="{D9B256B5-BC41-4E36-A066-5EE21C1F75A5}">
      <dgm:prSet/>
      <dgm:spPr/>
      <dgm:t>
        <a:bodyPr/>
        <a:lstStyle/>
        <a:p>
          <a:endParaRPr lang="ru-RU"/>
        </a:p>
      </dgm:t>
    </dgm:pt>
    <dgm:pt modelId="{F4F5A899-A9E1-43C4-8D05-A477AABFFFDD}" type="sibTrans" cxnId="{D9B256B5-BC41-4E36-A066-5EE21C1F75A5}">
      <dgm:prSet/>
      <dgm:spPr/>
      <dgm:t>
        <a:bodyPr/>
        <a:lstStyle/>
        <a:p>
          <a:endParaRPr lang="ru-RU"/>
        </a:p>
      </dgm:t>
    </dgm:pt>
    <dgm:pt modelId="{0F36541E-D83F-4DC3-843E-F0CE9DEB976D}">
      <dgm:prSet phldrT="[Текст]" custT="1"/>
      <dgm:spPr/>
      <dgm:t>
        <a:bodyPr/>
        <a:lstStyle/>
        <a:p>
          <a:r>
            <a:rPr lang="ru-RU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</dgm:t>
    </dgm:pt>
    <dgm:pt modelId="{BE911DCC-B5C4-445B-A6B4-66CAFB00DB11}" type="parTrans" cxnId="{AD807A70-C77B-4758-8399-DAC4B3A2F659}">
      <dgm:prSet/>
      <dgm:spPr/>
      <dgm:t>
        <a:bodyPr/>
        <a:lstStyle/>
        <a:p>
          <a:endParaRPr lang="ru-RU"/>
        </a:p>
      </dgm:t>
    </dgm:pt>
    <dgm:pt modelId="{116E81E4-F371-4C17-8F9B-6EA21EFD47BC}" type="sibTrans" cxnId="{AD807A70-C77B-4758-8399-DAC4B3A2F659}">
      <dgm:prSet/>
      <dgm:spPr/>
      <dgm:t>
        <a:bodyPr/>
        <a:lstStyle/>
        <a:p>
          <a:endParaRPr lang="ru-RU"/>
        </a:p>
      </dgm:t>
    </dgm:pt>
    <dgm:pt modelId="{8A94BE96-325E-4E48-9094-173B970385CB}">
      <dgm:prSet custT="1"/>
      <dgm:spPr/>
      <dgm:t>
        <a:bodyPr/>
        <a:lstStyle/>
        <a:p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9AAFF1-BEE6-459A-8812-06F96C342860}" type="parTrans" cxnId="{724A527B-C885-4A56-A7C8-D0DBDD964459}">
      <dgm:prSet/>
      <dgm:spPr/>
      <dgm:t>
        <a:bodyPr/>
        <a:lstStyle/>
        <a:p>
          <a:endParaRPr lang="ru-RU"/>
        </a:p>
      </dgm:t>
    </dgm:pt>
    <dgm:pt modelId="{639E8A1D-9226-477B-90B4-56D94E0E5645}" type="sibTrans" cxnId="{724A527B-C885-4A56-A7C8-D0DBDD964459}">
      <dgm:prSet/>
      <dgm:spPr/>
      <dgm:t>
        <a:bodyPr/>
        <a:lstStyle/>
        <a:p>
          <a:endParaRPr lang="ru-RU"/>
        </a:p>
      </dgm:t>
    </dgm:pt>
    <dgm:pt modelId="{CD1A2319-0858-4D0C-8AFF-F8E50E575F0B}">
      <dgm:prSet phldrT="[Текст]" custT="1"/>
      <dgm:spPr/>
      <dgm:t>
        <a:bodyPr/>
        <a:lstStyle/>
        <a:p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97A104-DA75-46CB-9655-5E75A6F025EF}" type="sibTrans" cxnId="{84B69890-254F-4562-BE15-A714C19B8987}">
      <dgm:prSet/>
      <dgm:spPr/>
      <dgm:t>
        <a:bodyPr/>
        <a:lstStyle/>
        <a:p>
          <a:endParaRPr lang="ru-RU"/>
        </a:p>
      </dgm:t>
    </dgm:pt>
    <dgm:pt modelId="{F43DC837-1240-4EB8-8E40-56815CE39E3A}" type="parTrans" cxnId="{84B69890-254F-4562-BE15-A714C19B8987}">
      <dgm:prSet/>
      <dgm:spPr/>
      <dgm:t>
        <a:bodyPr/>
        <a:lstStyle/>
        <a:p>
          <a:endParaRPr lang="ru-RU"/>
        </a:p>
      </dgm:t>
    </dgm:pt>
    <dgm:pt modelId="{C868A38C-79B4-45E7-9AB1-7AC38F86956E}">
      <dgm:prSet custT="1"/>
      <dgm:spPr/>
      <dgm:t>
        <a:bodyPr/>
        <a:lstStyle/>
        <a:p>
          <a:r>
            <a:rPr lang="ru-RU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D: передняя створка образует конгломерат с модераторным пучком, задняя и </a:t>
          </a:r>
          <a:r>
            <a:rPr lang="ru-RU" sz="2400" b="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септальная</a:t>
          </a:r>
          <a:r>
            <a:rPr lang="ru-RU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створки недоразвиты</a:t>
          </a:r>
        </a:p>
      </dgm:t>
    </dgm:pt>
    <dgm:pt modelId="{617678BE-F227-46F8-9223-98A2E72D127C}" type="parTrans" cxnId="{0E7404CE-6067-4598-91FF-C02C9D7E6C26}">
      <dgm:prSet/>
      <dgm:spPr/>
      <dgm:t>
        <a:bodyPr/>
        <a:lstStyle/>
        <a:p>
          <a:endParaRPr lang="ru-RU"/>
        </a:p>
      </dgm:t>
    </dgm:pt>
    <dgm:pt modelId="{BD15C3B8-1726-4CB5-B0FB-D6CA1EFCF133}" type="sibTrans" cxnId="{0E7404CE-6067-4598-91FF-C02C9D7E6C26}">
      <dgm:prSet/>
      <dgm:spPr/>
      <dgm:t>
        <a:bodyPr/>
        <a:lstStyle/>
        <a:p>
          <a:endParaRPr lang="ru-RU"/>
        </a:p>
      </dgm:t>
    </dgm:pt>
    <dgm:pt modelId="{A1232CE7-371F-483A-822A-B9B53B1AAFD9}">
      <dgm:prSet custT="1"/>
      <dgm:spPr/>
      <dgm:t>
        <a:bodyPr/>
        <a:lstStyle/>
        <a:p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E2CD44-C223-495F-8673-C70C107F7337}" type="parTrans" cxnId="{486531BC-AE0A-4A5D-AA55-0D18E7B0FA8C}">
      <dgm:prSet/>
      <dgm:spPr/>
      <dgm:t>
        <a:bodyPr/>
        <a:lstStyle/>
        <a:p>
          <a:endParaRPr lang="ru-RU"/>
        </a:p>
      </dgm:t>
    </dgm:pt>
    <dgm:pt modelId="{0C8EB0DA-9EA5-4C19-86B3-FAC7BA46B67D}" type="sibTrans" cxnId="{486531BC-AE0A-4A5D-AA55-0D18E7B0FA8C}">
      <dgm:prSet/>
      <dgm:spPr/>
      <dgm:t>
        <a:bodyPr/>
        <a:lstStyle/>
        <a:p>
          <a:endParaRPr lang="ru-RU"/>
        </a:p>
      </dgm:t>
    </dgm:pt>
    <dgm:pt modelId="{9F856FD1-4D6A-42BF-8FFD-985E0D46F92F}">
      <dgm:prSet custT="1"/>
      <dgm:spPr/>
      <dgm:t>
        <a:bodyPr/>
        <a:lstStyle/>
        <a:p>
          <a:r>
            <a:rPr lang="ru-RU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Е: все створки срастаются и вместе с приточным отделом образуют единый трехстворчатый мешок. Миокард полностью истончен, сокращение практически отсутствует </a:t>
          </a:r>
        </a:p>
      </dgm:t>
    </dgm:pt>
    <dgm:pt modelId="{6072C9DE-8BF7-48B2-82A7-AEBD49DCFBB6}" type="parTrans" cxnId="{BD689723-1690-4F93-9CA8-CF9D56F4C3F9}">
      <dgm:prSet/>
      <dgm:spPr/>
      <dgm:t>
        <a:bodyPr/>
        <a:lstStyle/>
        <a:p>
          <a:endParaRPr lang="ru-RU"/>
        </a:p>
      </dgm:t>
    </dgm:pt>
    <dgm:pt modelId="{119F47AB-7EAE-450A-83CB-A6A5A0E0A15A}" type="sibTrans" cxnId="{BD689723-1690-4F93-9CA8-CF9D56F4C3F9}">
      <dgm:prSet/>
      <dgm:spPr/>
      <dgm:t>
        <a:bodyPr/>
        <a:lstStyle/>
        <a:p>
          <a:endParaRPr lang="ru-RU"/>
        </a:p>
      </dgm:t>
    </dgm:pt>
    <dgm:pt modelId="{2FFB2007-9DF9-4B59-8BC6-DFEE95270B20}" type="pres">
      <dgm:prSet presAssocID="{4FB1E1AD-C7F8-4856-8B8C-E29CC863E2F8}" presName="linearFlow" presStyleCnt="0">
        <dgm:presLayoutVars>
          <dgm:dir/>
          <dgm:animLvl val="lvl"/>
          <dgm:resizeHandles val="exact"/>
        </dgm:presLayoutVars>
      </dgm:prSet>
      <dgm:spPr/>
    </dgm:pt>
    <dgm:pt modelId="{95C19F85-5B78-4249-821A-52B7E6A15ED8}" type="pres">
      <dgm:prSet presAssocID="{EECD8C0D-236B-47E0-B202-01958B4DF443}" presName="composite" presStyleCnt="0"/>
      <dgm:spPr/>
    </dgm:pt>
    <dgm:pt modelId="{323654A6-AD06-4F05-89CA-D2836B4A52FB}" type="pres">
      <dgm:prSet presAssocID="{EECD8C0D-236B-47E0-B202-01958B4DF443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2A64A4DA-8B30-4DFC-AAE8-0FAA0792823E}" type="pres">
      <dgm:prSet presAssocID="{EECD8C0D-236B-47E0-B202-01958B4DF443}" presName="descendantText" presStyleLbl="alignAcc1" presStyleIdx="0" presStyleCnt="2" custScaleY="142168">
        <dgm:presLayoutVars>
          <dgm:bulletEnabled val="1"/>
        </dgm:presLayoutVars>
      </dgm:prSet>
      <dgm:spPr/>
    </dgm:pt>
    <dgm:pt modelId="{3BEF395A-661E-40AF-9688-E6453EC900C9}" type="pres">
      <dgm:prSet presAssocID="{F4F5A899-A9E1-43C4-8D05-A477AABFFFDD}" presName="sp" presStyleCnt="0"/>
      <dgm:spPr/>
    </dgm:pt>
    <dgm:pt modelId="{C5FA2E1A-8D26-4921-BB77-C192A97F8701}" type="pres">
      <dgm:prSet presAssocID="{0F36541E-D83F-4DC3-843E-F0CE9DEB976D}" presName="composite" presStyleCnt="0"/>
      <dgm:spPr/>
    </dgm:pt>
    <dgm:pt modelId="{E883A909-4261-4D84-BCE6-A2F28D621F80}" type="pres">
      <dgm:prSet presAssocID="{0F36541E-D83F-4DC3-843E-F0CE9DEB976D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4104A8AD-D1F6-48EF-A146-7D05AC43EB16}" type="pres">
      <dgm:prSet presAssocID="{0F36541E-D83F-4DC3-843E-F0CE9DEB976D}" presName="descendantText" presStyleLbl="alignAcc1" presStyleIdx="1" presStyleCnt="2" custScaleY="225736" custLinFactNeighborX="3342" custLinFactNeighborY="6757">
        <dgm:presLayoutVars>
          <dgm:bulletEnabled val="1"/>
        </dgm:presLayoutVars>
      </dgm:prSet>
      <dgm:spPr/>
    </dgm:pt>
  </dgm:ptLst>
  <dgm:cxnLst>
    <dgm:cxn modelId="{7FE59F03-F9DB-4837-BD8C-0151CEBD8F2F}" type="presOf" srcId="{9F856FD1-4D6A-42BF-8FFD-985E0D46F92F}" destId="{4104A8AD-D1F6-48EF-A146-7D05AC43EB16}" srcOrd="0" destOrd="1" presId="urn:microsoft.com/office/officeart/2005/8/layout/chevron2"/>
    <dgm:cxn modelId="{BD689723-1690-4F93-9CA8-CF9D56F4C3F9}" srcId="{0F36541E-D83F-4DC3-843E-F0CE9DEB976D}" destId="{9F856FD1-4D6A-42BF-8FFD-985E0D46F92F}" srcOrd="1" destOrd="0" parTransId="{6072C9DE-8BF7-48B2-82A7-AEBD49DCFBB6}" sibTransId="{119F47AB-7EAE-450A-83CB-A6A5A0E0A15A}"/>
    <dgm:cxn modelId="{8047AD23-AA22-40CB-B0FC-CB51F9141CA0}" type="presOf" srcId="{8A94BE96-325E-4E48-9094-173B970385CB}" destId="{2A64A4DA-8B30-4DFC-AAE8-0FAA0792823E}" srcOrd="0" destOrd="0" presId="urn:microsoft.com/office/officeart/2005/8/layout/chevron2"/>
    <dgm:cxn modelId="{D2A7754B-B1E3-4FB9-AC47-D565886B8D4B}" type="presOf" srcId="{EECD8C0D-236B-47E0-B202-01958B4DF443}" destId="{323654A6-AD06-4F05-89CA-D2836B4A52FB}" srcOrd="0" destOrd="0" presId="urn:microsoft.com/office/officeart/2005/8/layout/chevron2"/>
    <dgm:cxn modelId="{AD807A70-C77B-4758-8399-DAC4B3A2F659}" srcId="{4FB1E1AD-C7F8-4856-8B8C-E29CC863E2F8}" destId="{0F36541E-D83F-4DC3-843E-F0CE9DEB976D}" srcOrd="1" destOrd="0" parTransId="{BE911DCC-B5C4-445B-A6B4-66CAFB00DB11}" sibTransId="{116E81E4-F371-4C17-8F9B-6EA21EFD47BC}"/>
    <dgm:cxn modelId="{5AC48055-0842-4EAF-9CAA-20C0CFCF98DC}" type="presOf" srcId="{4FB1E1AD-C7F8-4856-8B8C-E29CC863E2F8}" destId="{2FFB2007-9DF9-4B59-8BC6-DFEE95270B20}" srcOrd="0" destOrd="0" presId="urn:microsoft.com/office/officeart/2005/8/layout/chevron2"/>
    <dgm:cxn modelId="{724A527B-C885-4A56-A7C8-D0DBDD964459}" srcId="{EECD8C0D-236B-47E0-B202-01958B4DF443}" destId="{8A94BE96-325E-4E48-9094-173B970385CB}" srcOrd="0" destOrd="0" parTransId="{6D9AAFF1-BEE6-459A-8812-06F96C342860}" sibTransId="{639E8A1D-9226-477B-90B4-56D94E0E5645}"/>
    <dgm:cxn modelId="{84B69890-254F-4562-BE15-A714C19B8987}" srcId="{0F36541E-D83F-4DC3-843E-F0CE9DEB976D}" destId="{CD1A2319-0858-4D0C-8AFF-F8E50E575F0B}" srcOrd="0" destOrd="0" parTransId="{F43DC837-1240-4EB8-8E40-56815CE39E3A}" sibTransId="{E897A104-DA75-46CB-9655-5E75A6F025EF}"/>
    <dgm:cxn modelId="{4A4E3AA0-0ED7-4FCB-9934-5E7CE305CA6A}" type="presOf" srcId="{0F36541E-D83F-4DC3-843E-F0CE9DEB976D}" destId="{E883A909-4261-4D84-BCE6-A2F28D621F80}" srcOrd="0" destOrd="0" presId="urn:microsoft.com/office/officeart/2005/8/layout/chevron2"/>
    <dgm:cxn modelId="{D9B256B5-BC41-4E36-A066-5EE21C1F75A5}" srcId="{4FB1E1AD-C7F8-4856-8B8C-E29CC863E2F8}" destId="{EECD8C0D-236B-47E0-B202-01958B4DF443}" srcOrd="0" destOrd="0" parTransId="{BA626997-BD53-40CA-82C8-2E2E61BF3745}" sibTransId="{F4F5A899-A9E1-43C4-8D05-A477AABFFFDD}"/>
    <dgm:cxn modelId="{486531BC-AE0A-4A5D-AA55-0D18E7B0FA8C}" srcId="{EECD8C0D-236B-47E0-B202-01958B4DF443}" destId="{A1232CE7-371F-483A-822A-B9B53B1AAFD9}" srcOrd="2" destOrd="0" parTransId="{92E2CD44-C223-495F-8673-C70C107F7337}" sibTransId="{0C8EB0DA-9EA5-4C19-86B3-FAC7BA46B67D}"/>
    <dgm:cxn modelId="{078C64C4-6E75-4839-92F9-586AEFB4701D}" type="presOf" srcId="{A1232CE7-371F-483A-822A-B9B53B1AAFD9}" destId="{2A64A4DA-8B30-4DFC-AAE8-0FAA0792823E}" srcOrd="0" destOrd="2" presId="urn:microsoft.com/office/officeart/2005/8/layout/chevron2"/>
    <dgm:cxn modelId="{0E7404CE-6067-4598-91FF-C02C9D7E6C26}" srcId="{EECD8C0D-236B-47E0-B202-01958B4DF443}" destId="{C868A38C-79B4-45E7-9AB1-7AC38F86956E}" srcOrd="1" destOrd="0" parTransId="{617678BE-F227-46F8-9223-98A2E72D127C}" sibTransId="{BD15C3B8-1726-4CB5-B0FB-D6CA1EFCF133}"/>
    <dgm:cxn modelId="{8F5BAAEE-694D-4A6E-9425-496C391B23F7}" type="presOf" srcId="{C868A38C-79B4-45E7-9AB1-7AC38F86956E}" destId="{2A64A4DA-8B30-4DFC-AAE8-0FAA0792823E}" srcOrd="0" destOrd="1" presId="urn:microsoft.com/office/officeart/2005/8/layout/chevron2"/>
    <dgm:cxn modelId="{D2A7FEFC-E49F-4552-96C8-EAB8797A774A}" type="presOf" srcId="{CD1A2319-0858-4D0C-8AFF-F8E50E575F0B}" destId="{4104A8AD-D1F6-48EF-A146-7D05AC43EB16}" srcOrd="0" destOrd="0" presId="urn:microsoft.com/office/officeart/2005/8/layout/chevron2"/>
    <dgm:cxn modelId="{85715EA2-4B3A-4D6A-93D5-1C808D7BA5DE}" type="presParOf" srcId="{2FFB2007-9DF9-4B59-8BC6-DFEE95270B20}" destId="{95C19F85-5B78-4249-821A-52B7E6A15ED8}" srcOrd="0" destOrd="0" presId="urn:microsoft.com/office/officeart/2005/8/layout/chevron2"/>
    <dgm:cxn modelId="{E57B5369-5CBD-48A9-B458-1F1DD647678F}" type="presParOf" srcId="{95C19F85-5B78-4249-821A-52B7E6A15ED8}" destId="{323654A6-AD06-4F05-89CA-D2836B4A52FB}" srcOrd="0" destOrd="0" presId="urn:microsoft.com/office/officeart/2005/8/layout/chevron2"/>
    <dgm:cxn modelId="{E3E63F89-E224-43A1-AFC9-F1882C761803}" type="presParOf" srcId="{95C19F85-5B78-4249-821A-52B7E6A15ED8}" destId="{2A64A4DA-8B30-4DFC-AAE8-0FAA0792823E}" srcOrd="1" destOrd="0" presId="urn:microsoft.com/office/officeart/2005/8/layout/chevron2"/>
    <dgm:cxn modelId="{972A2E4E-DFB3-4E2C-B2D4-276A6EC9876A}" type="presParOf" srcId="{2FFB2007-9DF9-4B59-8BC6-DFEE95270B20}" destId="{3BEF395A-661E-40AF-9688-E6453EC900C9}" srcOrd="1" destOrd="0" presId="urn:microsoft.com/office/officeart/2005/8/layout/chevron2"/>
    <dgm:cxn modelId="{1D7F2703-5C35-4864-8370-9FCED1E76B9E}" type="presParOf" srcId="{2FFB2007-9DF9-4B59-8BC6-DFEE95270B20}" destId="{C5FA2E1A-8D26-4921-BB77-C192A97F8701}" srcOrd="2" destOrd="0" presId="urn:microsoft.com/office/officeart/2005/8/layout/chevron2"/>
    <dgm:cxn modelId="{E14F7E3F-F5A5-4ACB-9D5D-722DCA13742E}" type="presParOf" srcId="{C5FA2E1A-8D26-4921-BB77-C192A97F8701}" destId="{E883A909-4261-4D84-BCE6-A2F28D621F80}" srcOrd="0" destOrd="0" presId="urn:microsoft.com/office/officeart/2005/8/layout/chevron2"/>
    <dgm:cxn modelId="{10064849-68C2-4281-9606-D82E1EA489E0}" type="presParOf" srcId="{C5FA2E1A-8D26-4921-BB77-C192A97F8701}" destId="{4104A8AD-D1F6-48EF-A146-7D05AC43EB1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2FB935A0-8DD4-4893-9AFE-A146A95EA3F4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 значительная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регургитация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трикуспидальном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клапане: обратный ток крови из ПЖ в ПП во время систолы</a:t>
          </a:r>
        </a:p>
      </dgm:t>
    </dgm:pt>
    <dgm:pt modelId="{6A31DEB3-B028-43A8-8DF5-52807C4DA3D1}" type="parTrans" cxnId="{5A695EDC-BA19-464C-A409-CAFB6776D603}">
      <dgm:prSet/>
      <dgm:spPr/>
      <dgm:t>
        <a:bodyPr/>
        <a:lstStyle/>
        <a:p>
          <a:endParaRPr lang="ru-RU"/>
        </a:p>
      </dgm:t>
    </dgm:pt>
    <dgm:pt modelId="{FB1EA4BF-F935-4F27-A9AA-528CD949A561}" type="sibTrans" cxnId="{5A695EDC-BA19-464C-A409-CAFB6776D603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B2EED73-2C27-49FE-B017-53C951AD730E}">
      <dgm:prSet phldrT="[Текст]" custT="1"/>
      <dgm:spPr/>
      <dgm:t>
        <a:bodyPr/>
        <a:lstStyle/>
        <a:p>
          <a:pPr algn="ctr"/>
          <a:r>
            <a:rPr lang="ru-RU" sz="2000" dirty="0">
              <a:latin typeface="Times New Roman" pitchFamily="18" charset="0"/>
              <a:cs typeface="Times New Roman" pitchFamily="18" charset="0"/>
            </a:rPr>
            <a:t>перегрузка ПП объемом, затем и давлением</a:t>
          </a:r>
        </a:p>
      </dgm:t>
    </dgm:pt>
    <dgm:pt modelId="{F501EFCB-E1E9-432C-98C4-16BB9D9BE923}" type="sibTrans" cxnId="{F0E4CACE-25BC-4272-8CFF-41B1B6D3AB9F}">
      <dgm:prSet/>
      <dgm:spPr/>
      <dgm:t>
        <a:bodyPr/>
        <a:lstStyle/>
        <a:p>
          <a:endParaRPr lang="ru-RU"/>
        </a:p>
      </dgm:t>
    </dgm:pt>
    <dgm:pt modelId="{92BDEF8C-156D-4591-AD41-EDDAA56E1CB1}" type="parTrans" cxnId="{F0E4CACE-25BC-4272-8CFF-41B1B6D3AB9F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CFEBA5BF-A723-41E2-9FB1-162D22F65914}" type="pres">
      <dgm:prSet presAssocID="{2FB935A0-8DD4-4893-9AFE-A146A95EA3F4}" presName="node" presStyleLbl="node1" presStyleIdx="0" presStyleCnt="2" custScaleX="45303" custScaleY="24893" custLinFactNeighborX="-21687" custLinFactNeighborY="9809">
        <dgm:presLayoutVars>
          <dgm:bulletEnabled val="1"/>
        </dgm:presLayoutVars>
      </dgm:prSet>
      <dgm:spPr/>
    </dgm:pt>
    <dgm:pt modelId="{9A1DEC68-1067-4DFB-904C-2F2F6CCF6B95}" type="pres">
      <dgm:prSet presAssocID="{FB1EA4BF-F935-4F27-A9AA-528CD949A561}" presName="sibTrans" presStyleLbl="sibTrans2D1" presStyleIdx="0" presStyleCnt="1" custAng="59183" custFlipHor="0" custScaleX="91244" custScaleY="21891" custLinFactNeighborX="3801" custLinFactNeighborY="-1328"/>
      <dgm:spPr/>
    </dgm:pt>
    <dgm:pt modelId="{D6611D19-6172-4281-99E7-2BEF48FB841F}" type="pres">
      <dgm:prSet presAssocID="{FB1EA4BF-F935-4F27-A9AA-528CD949A561}" presName="connectorText" presStyleLbl="sibTrans2D1" presStyleIdx="0" presStyleCnt="1"/>
      <dgm:spPr/>
    </dgm:pt>
    <dgm:pt modelId="{215E8C84-36C6-4B39-86B1-422CB379BAE0}" type="pres">
      <dgm:prSet presAssocID="{5B2EED73-2C27-49FE-B017-53C951AD730E}" presName="node" presStyleLbl="node1" presStyleIdx="1" presStyleCnt="2" custScaleX="23228" custScaleY="20388" custLinFactNeighborX="8608" custLinFactNeighborY="-89169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918EE34-9EEC-4321-B866-4C8BECA8C3C2}" type="presOf" srcId="{2FB935A0-8DD4-4893-9AFE-A146A95EA3F4}" destId="{CFEBA5BF-A723-41E2-9FB1-162D22F65914}" srcOrd="0" destOrd="0" presId="urn:microsoft.com/office/officeart/2005/8/layout/process5"/>
    <dgm:cxn modelId="{2B4B5F64-AC22-4EE8-898C-7193608E5B7C}" type="presOf" srcId="{5B2EED73-2C27-49FE-B017-53C951AD730E}" destId="{215E8C84-36C6-4B39-86B1-422CB379BAE0}" srcOrd="0" destOrd="0" presId="urn:microsoft.com/office/officeart/2005/8/layout/process5"/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B24121B3-AAD8-4184-B222-DA96B9B9F5A1}" type="presOf" srcId="{FB1EA4BF-F935-4F27-A9AA-528CD949A561}" destId="{D6611D19-6172-4281-99E7-2BEF48FB841F}" srcOrd="1" destOrd="0" presId="urn:microsoft.com/office/officeart/2005/8/layout/process5"/>
    <dgm:cxn modelId="{F0E4CACE-25BC-4272-8CFF-41B1B6D3AB9F}" srcId="{868892F8-4524-4B00-B24D-A39EA069AD68}" destId="{5B2EED73-2C27-49FE-B017-53C951AD730E}" srcOrd="1" destOrd="0" parTransId="{92BDEF8C-156D-4591-AD41-EDDAA56E1CB1}" sibTransId="{F501EFCB-E1E9-432C-98C4-16BB9D9BE923}"/>
    <dgm:cxn modelId="{5A695EDC-BA19-464C-A409-CAFB6776D603}" srcId="{868892F8-4524-4B00-B24D-A39EA069AD68}" destId="{2FB935A0-8DD4-4893-9AFE-A146A95EA3F4}" srcOrd="0" destOrd="0" parTransId="{6A31DEB3-B028-43A8-8DF5-52807C4DA3D1}" sibTransId="{FB1EA4BF-F935-4F27-A9AA-528CD949A561}"/>
    <dgm:cxn modelId="{5D0ADBE0-4579-4A34-A491-427FA5AD0AEA}" type="presOf" srcId="{FB1EA4BF-F935-4F27-A9AA-528CD949A561}" destId="{9A1DEC68-1067-4DFB-904C-2F2F6CCF6B95}" srcOrd="0" destOrd="0" presId="urn:microsoft.com/office/officeart/2005/8/layout/process5"/>
    <dgm:cxn modelId="{8D2897B3-239A-4C69-83FC-BE892D82E7D6}" type="presParOf" srcId="{877EA029-D6D7-4E4D-9F34-28AB8119FF75}" destId="{CFEBA5BF-A723-41E2-9FB1-162D22F65914}" srcOrd="0" destOrd="0" presId="urn:microsoft.com/office/officeart/2005/8/layout/process5"/>
    <dgm:cxn modelId="{6568B0A2-8512-490A-8A4F-C5A75FD7157A}" type="presParOf" srcId="{877EA029-D6D7-4E4D-9F34-28AB8119FF75}" destId="{9A1DEC68-1067-4DFB-904C-2F2F6CCF6B95}" srcOrd="1" destOrd="0" presId="urn:microsoft.com/office/officeart/2005/8/layout/process5"/>
    <dgm:cxn modelId="{015AFAF6-592E-4042-ABD2-D88DBCC5B646}" type="presParOf" srcId="{9A1DEC68-1067-4DFB-904C-2F2F6CCF6B95}" destId="{D6611D19-6172-4281-99E7-2BEF48FB841F}" srcOrd="0" destOrd="0" presId="urn:microsoft.com/office/officeart/2005/8/layout/process5"/>
    <dgm:cxn modelId="{8653CF93-710E-4CC2-897D-B518AE770F09}" type="presParOf" srcId="{877EA029-D6D7-4E4D-9F34-28AB8119FF75}" destId="{215E8C84-36C6-4B39-86B1-422CB379BAE0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DC76896-CF5F-4F6D-88FF-9650545AC6B4}">
      <dgm:prSet phldrT="[Текст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дилатация ПЖ</a:t>
          </a:r>
        </a:p>
      </dgm:t>
    </dgm:pt>
    <dgm:pt modelId="{BE6D0FFE-B1DD-4A56-B7C4-B9CF36CF7C96}" type="parTrans" cxnId="{2A79F64F-9011-4ED9-908D-C3380182B81B}">
      <dgm:prSet/>
      <dgm:spPr/>
      <dgm:t>
        <a:bodyPr/>
        <a:lstStyle/>
        <a:p>
          <a:endParaRPr lang="ru-RU"/>
        </a:p>
      </dgm:t>
    </dgm:pt>
    <dgm:pt modelId="{DA62F29D-560D-49DA-908C-FFB0D4D1AFBD}" type="sibTrans" cxnId="{2A79F64F-9011-4ED9-908D-C3380182B81B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C259E54B-5DE4-4475-84BB-7EDA14E876EF}" type="pres">
      <dgm:prSet presAssocID="{FDC76896-CF5F-4F6D-88FF-9650545AC6B4}" presName="node" presStyleLbl="node1" presStyleIdx="0" presStyleCnt="1" custAng="0" custScaleX="89018" custScaleY="105878" custLinFactNeighborX="-29776" custLinFactNeighborY="-84324">
        <dgm:presLayoutVars>
          <dgm:bulletEnabled val="1"/>
        </dgm:presLayoutVars>
      </dgm:prSet>
      <dgm:spPr/>
    </dgm:pt>
  </dgm:ptLst>
  <dgm:cxnLst>
    <dgm:cxn modelId="{2A79F64F-9011-4ED9-908D-C3380182B81B}" srcId="{868892F8-4524-4B00-B24D-A39EA069AD68}" destId="{FDC76896-CF5F-4F6D-88FF-9650545AC6B4}" srcOrd="0" destOrd="0" parTransId="{BE6D0FFE-B1DD-4A56-B7C4-B9CF36CF7C96}" sibTransId="{DA62F29D-560D-49DA-908C-FFB0D4D1AFBD}"/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08DDF0D3-2FE0-4AF0-8964-9875A96E099C}" type="presOf" srcId="{FDC76896-CF5F-4F6D-88FF-9650545AC6B4}" destId="{C259E54B-5DE4-4475-84BB-7EDA14E876EF}" srcOrd="0" destOrd="0" presId="urn:microsoft.com/office/officeart/2005/8/layout/process5"/>
    <dgm:cxn modelId="{097CB7EA-4C44-4E4E-9CDD-79CE17E226D3}" type="presParOf" srcId="{877EA029-D6D7-4E4D-9F34-28AB8119FF75}" destId="{C259E54B-5DE4-4475-84BB-7EDA14E876EF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DC76896-CF5F-4F6D-88FF-9650545AC6B4}">
      <dgm:prSet phldrT="[Текст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5"/>
        </a:solidFill>
      </dgm:spPr>
      <dgm:t>
        <a:bodyPr/>
        <a:lstStyle/>
        <a:p>
          <a:r>
            <a:rPr lang="ru-RU" sz="2200" dirty="0">
              <a:latin typeface="Times New Roman" pitchFamily="18" charset="0"/>
              <a:cs typeface="Times New Roman" pitchFamily="18" charset="0"/>
            </a:rPr>
            <a:t>перегрузка объемом правых отделов сердца</a:t>
          </a:r>
        </a:p>
      </dgm:t>
    </dgm:pt>
    <dgm:pt modelId="{BE6D0FFE-B1DD-4A56-B7C4-B9CF36CF7C96}" type="parTrans" cxnId="{2A79F64F-9011-4ED9-908D-C3380182B81B}">
      <dgm:prSet/>
      <dgm:spPr/>
      <dgm:t>
        <a:bodyPr/>
        <a:lstStyle/>
        <a:p>
          <a:endParaRPr lang="ru-RU"/>
        </a:p>
      </dgm:t>
    </dgm:pt>
    <dgm:pt modelId="{DA62F29D-560D-49DA-908C-FFB0D4D1AFBD}" type="sibTrans" cxnId="{2A79F64F-9011-4ED9-908D-C3380182B81B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C259E54B-5DE4-4475-84BB-7EDA14E876EF}" type="pres">
      <dgm:prSet presAssocID="{FDC76896-CF5F-4F6D-88FF-9650545AC6B4}" presName="node" presStyleLbl="node1" presStyleIdx="0" presStyleCnt="1" custAng="0" custScaleX="175624" custScaleY="142342" custLinFactNeighborX="-11723" custLinFactNeighborY="-2">
        <dgm:presLayoutVars>
          <dgm:bulletEnabled val="1"/>
        </dgm:presLayoutVars>
      </dgm:prSet>
      <dgm:spPr/>
    </dgm:pt>
  </dgm:ptLst>
  <dgm:cxnLst>
    <dgm:cxn modelId="{2A79F64F-9011-4ED9-908D-C3380182B81B}" srcId="{868892F8-4524-4B00-B24D-A39EA069AD68}" destId="{FDC76896-CF5F-4F6D-88FF-9650545AC6B4}" srcOrd="0" destOrd="0" parTransId="{BE6D0FFE-B1DD-4A56-B7C4-B9CF36CF7C96}" sibTransId="{DA62F29D-560D-49DA-908C-FFB0D4D1AFBD}"/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08DDF0D3-2FE0-4AF0-8964-9875A96E099C}" type="presOf" srcId="{FDC76896-CF5F-4F6D-88FF-9650545AC6B4}" destId="{C259E54B-5DE4-4475-84BB-7EDA14E876EF}" srcOrd="0" destOrd="0" presId="urn:microsoft.com/office/officeart/2005/8/layout/process5"/>
    <dgm:cxn modelId="{097CB7EA-4C44-4E4E-9CDD-79CE17E226D3}" type="presParOf" srcId="{877EA029-D6D7-4E4D-9F34-28AB8119FF75}" destId="{C259E54B-5DE4-4475-84BB-7EDA14E876EF}" srcOrd="0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DC76896-CF5F-4F6D-88FF-9650545AC6B4}">
      <dgm:prSet phldrT="[Текст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dirty="0"/>
            <a:t>риск развития аритмий: фибрилляция или трепетание предсердий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E6D0FFE-B1DD-4A56-B7C4-B9CF36CF7C96}" type="parTrans" cxnId="{2A79F64F-9011-4ED9-908D-C3380182B81B}">
      <dgm:prSet/>
      <dgm:spPr/>
      <dgm:t>
        <a:bodyPr/>
        <a:lstStyle/>
        <a:p>
          <a:endParaRPr lang="ru-RU"/>
        </a:p>
      </dgm:t>
    </dgm:pt>
    <dgm:pt modelId="{DA62F29D-560D-49DA-908C-FFB0D4D1AFBD}" type="sibTrans" cxnId="{2A79F64F-9011-4ED9-908D-C3380182B81B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C259E54B-5DE4-4475-84BB-7EDA14E876EF}" type="pres">
      <dgm:prSet presAssocID="{FDC76896-CF5F-4F6D-88FF-9650545AC6B4}" presName="node" presStyleLbl="node1" presStyleIdx="0" presStyleCnt="1" custAng="0" custScaleX="191760" custScaleY="124177" custLinFactNeighborX="-33303" custLinFactNeighborY="-23664">
        <dgm:presLayoutVars>
          <dgm:bulletEnabled val="1"/>
        </dgm:presLayoutVars>
      </dgm:prSet>
      <dgm:spPr/>
    </dgm:pt>
  </dgm:ptLst>
  <dgm:cxnLst>
    <dgm:cxn modelId="{2A79F64F-9011-4ED9-908D-C3380182B81B}" srcId="{868892F8-4524-4B00-B24D-A39EA069AD68}" destId="{FDC76896-CF5F-4F6D-88FF-9650545AC6B4}" srcOrd="0" destOrd="0" parTransId="{BE6D0FFE-B1DD-4A56-B7C4-B9CF36CF7C96}" sibTransId="{DA62F29D-560D-49DA-908C-FFB0D4D1AFBD}"/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08DDF0D3-2FE0-4AF0-8964-9875A96E099C}" type="presOf" srcId="{FDC76896-CF5F-4F6D-88FF-9650545AC6B4}" destId="{C259E54B-5DE4-4475-84BB-7EDA14E876EF}" srcOrd="0" destOrd="0" presId="urn:microsoft.com/office/officeart/2005/8/layout/process5"/>
    <dgm:cxn modelId="{097CB7EA-4C44-4E4E-9CDD-79CE17E226D3}" type="presParOf" srcId="{877EA029-D6D7-4E4D-9F34-28AB8119FF75}" destId="{C259E54B-5DE4-4475-84BB-7EDA14E876EF}" srcOrd="0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DC76896-CF5F-4F6D-88FF-9650545AC6B4}">
      <dgm:prSet phldrT="[Текст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1"/>
        </a:solidFill>
      </dgm:spPr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шунтирование крови справа налево через ДМПП или ООО</a:t>
          </a:r>
        </a:p>
      </dgm:t>
    </dgm:pt>
    <dgm:pt modelId="{BE6D0FFE-B1DD-4A56-B7C4-B9CF36CF7C96}" type="parTrans" cxnId="{2A79F64F-9011-4ED9-908D-C3380182B81B}">
      <dgm:prSet/>
      <dgm:spPr/>
      <dgm:t>
        <a:bodyPr/>
        <a:lstStyle/>
        <a:p>
          <a:endParaRPr lang="ru-RU"/>
        </a:p>
      </dgm:t>
    </dgm:pt>
    <dgm:pt modelId="{DA62F29D-560D-49DA-908C-FFB0D4D1AFBD}" type="sibTrans" cxnId="{2A79F64F-9011-4ED9-908D-C3380182B81B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C259E54B-5DE4-4475-84BB-7EDA14E876EF}" type="pres">
      <dgm:prSet presAssocID="{FDC76896-CF5F-4F6D-88FF-9650545AC6B4}" presName="node" presStyleLbl="node1" presStyleIdx="0" presStyleCnt="1" custAng="0" custScaleX="153769" custScaleY="124177" custLinFactNeighborX="45577" custLinFactNeighborY="-22306">
        <dgm:presLayoutVars>
          <dgm:bulletEnabled val="1"/>
        </dgm:presLayoutVars>
      </dgm:prSet>
      <dgm:spPr/>
    </dgm:pt>
  </dgm:ptLst>
  <dgm:cxnLst>
    <dgm:cxn modelId="{2A79F64F-9011-4ED9-908D-C3380182B81B}" srcId="{868892F8-4524-4B00-B24D-A39EA069AD68}" destId="{FDC76896-CF5F-4F6D-88FF-9650545AC6B4}" srcOrd="0" destOrd="0" parTransId="{BE6D0FFE-B1DD-4A56-B7C4-B9CF36CF7C96}" sibTransId="{DA62F29D-560D-49DA-908C-FFB0D4D1AFBD}"/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08DDF0D3-2FE0-4AF0-8964-9875A96E099C}" type="presOf" srcId="{FDC76896-CF5F-4F6D-88FF-9650545AC6B4}" destId="{C259E54B-5DE4-4475-84BB-7EDA14E876EF}" srcOrd="0" destOrd="0" presId="urn:microsoft.com/office/officeart/2005/8/layout/process5"/>
    <dgm:cxn modelId="{097CB7EA-4C44-4E4E-9CDD-79CE17E226D3}" type="presParOf" srcId="{877EA029-D6D7-4E4D-9F34-28AB8119FF75}" destId="{C259E54B-5DE4-4475-84BB-7EDA14E876EF}" srcOrd="0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DC76896-CF5F-4F6D-88FF-9650545AC6B4}">
      <dgm:prSet phldrT="[Текст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выбухание МЖП влево</a:t>
          </a:r>
        </a:p>
      </dgm:t>
    </dgm:pt>
    <dgm:pt modelId="{BE6D0FFE-B1DD-4A56-B7C4-B9CF36CF7C96}" type="parTrans" cxnId="{2A79F64F-9011-4ED9-908D-C3380182B81B}">
      <dgm:prSet/>
      <dgm:spPr/>
      <dgm:t>
        <a:bodyPr/>
        <a:lstStyle/>
        <a:p>
          <a:endParaRPr lang="ru-RU"/>
        </a:p>
      </dgm:t>
    </dgm:pt>
    <dgm:pt modelId="{DA62F29D-560D-49DA-908C-FFB0D4D1AFBD}" type="sibTrans" cxnId="{2A79F64F-9011-4ED9-908D-C3380182B81B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C259E54B-5DE4-4475-84BB-7EDA14E876EF}" type="pres">
      <dgm:prSet presAssocID="{FDC76896-CF5F-4F6D-88FF-9650545AC6B4}" presName="node" presStyleLbl="node1" presStyleIdx="0" presStyleCnt="1" custAng="0" custScaleX="153769" custScaleY="94314" custLinFactX="154718" custLinFactNeighborX="200000" custLinFactNeighborY="33282">
        <dgm:presLayoutVars>
          <dgm:bulletEnabled val="1"/>
        </dgm:presLayoutVars>
      </dgm:prSet>
      <dgm:spPr/>
    </dgm:pt>
  </dgm:ptLst>
  <dgm:cxnLst>
    <dgm:cxn modelId="{2A79F64F-9011-4ED9-908D-C3380182B81B}" srcId="{868892F8-4524-4B00-B24D-A39EA069AD68}" destId="{FDC76896-CF5F-4F6D-88FF-9650545AC6B4}" srcOrd="0" destOrd="0" parTransId="{BE6D0FFE-B1DD-4A56-B7C4-B9CF36CF7C96}" sibTransId="{DA62F29D-560D-49DA-908C-FFB0D4D1AFBD}"/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08DDF0D3-2FE0-4AF0-8964-9875A96E099C}" type="presOf" srcId="{FDC76896-CF5F-4F6D-88FF-9650545AC6B4}" destId="{C259E54B-5DE4-4475-84BB-7EDA14E876EF}" srcOrd="0" destOrd="0" presId="urn:microsoft.com/office/officeart/2005/8/layout/process5"/>
    <dgm:cxn modelId="{097CB7EA-4C44-4E4E-9CDD-79CE17E226D3}" type="presParOf" srcId="{877EA029-D6D7-4E4D-9F34-28AB8119FF75}" destId="{C259E54B-5DE4-4475-84BB-7EDA14E876EF}" srcOrd="0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DC76896-CF5F-4F6D-88FF-9650545AC6B4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артериальная гипоксемия</a:t>
          </a:r>
        </a:p>
      </dgm:t>
    </dgm:pt>
    <dgm:pt modelId="{BE6D0FFE-B1DD-4A56-B7C4-B9CF36CF7C96}" type="parTrans" cxnId="{2A79F64F-9011-4ED9-908D-C3380182B81B}">
      <dgm:prSet/>
      <dgm:spPr/>
      <dgm:t>
        <a:bodyPr/>
        <a:lstStyle/>
        <a:p>
          <a:endParaRPr lang="ru-RU"/>
        </a:p>
      </dgm:t>
    </dgm:pt>
    <dgm:pt modelId="{DA62F29D-560D-49DA-908C-FFB0D4D1AFBD}" type="sibTrans" cxnId="{2A79F64F-9011-4ED9-908D-C3380182B81B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C259E54B-5DE4-4475-84BB-7EDA14E876EF}" type="pres">
      <dgm:prSet presAssocID="{FDC76896-CF5F-4F6D-88FF-9650545AC6B4}" presName="node" presStyleLbl="node1" presStyleIdx="0" presStyleCnt="1" custAng="0" custScaleX="100098" custScaleY="57554" custLinFactNeighborX="8138" custLinFactNeighborY="-10604">
        <dgm:presLayoutVars>
          <dgm:bulletEnabled val="1"/>
        </dgm:presLayoutVars>
      </dgm:prSet>
      <dgm:spPr/>
    </dgm:pt>
  </dgm:ptLst>
  <dgm:cxnLst>
    <dgm:cxn modelId="{2A79F64F-9011-4ED9-908D-C3380182B81B}" srcId="{868892F8-4524-4B00-B24D-A39EA069AD68}" destId="{FDC76896-CF5F-4F6D-88FF-9650545AC6B4}" srcOrd="0" destOrd="0" parTransId="{BE6D0FFE-B1DD-4A56-B7C4-B9CF36CF7C96}" sibTransId="{DA62F29D-560D-49DA-908C-FFB0D4D1AFBD}"/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08DDF0D3-2FE0-4AF0-8964-9875A96E099C}" type="presOf" srcId="{FDC76896-CF5F-4F6D-88FF-9650545AC6B4}" destId="{C259E54B-5DE4-4475-84BB-7EDA14E876EF}" srcOrd="0" destOrd="0" presId="urn:microsoft.com/office/officeart/2005/8/layout/process5"/>
    <dgm:cxn modelId="{097CB7EA-4C44-4E4E-9CDD-79CE17E226D3}" type="presParOf" srcId="{877EA029-D6D7-4E4D-9F34-28AB8119FF75}" destId="{C259E54B-5DE4-4475-84BB-7EDA14E876EF}" srcOrd="0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38C2E-72CC-4052-AC73-995E23F97AC1}">
      <dsp:nvSpPr>
        <dsp:cNvPr id="0" name=""/>
        <dsp:cNvSpPr/>
      </dsp:nvSpPr>
      <dsp:spPr>
        <a:xfrm rot="5400000">
          <a:off x="-282374" y="309827"/>
          <a:ext cx="1882497" cy="13177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686326"/>
        <a:ext cx="1317747" cy="564750"/>
      </dsp:txXfrm>
    </dsp:sp>
    <dsp:sp modelId="{587D2C3D-574F-42EC-8D5F-3FCC0AA9382B}">
      <dsp:nvSpPr>
        <dsp:cNvPr id="0" name=""/>
        <dsp:cNvSpPr/>
      </dsp:nvSpPr>
      <dsp:spPr>
        <a:xfrm rot="5400000">
          <a:off x="3493496" y="-2175748"/>
          <a:ext cx="1249747" cy="56012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А: изменения минимальны, объем движений не лимитирован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17748" y="61008"/>
        <a:ext cx="5540236" cy="1127731"/>
      </dsp:txXfrm>
    </dsp:sp>
    <dsp:sp modelId="{DBCC5C77-275D-453D-AFF3-DE3A7DD6987B}">
      <dsp:nvSpPr>
        <dsp:cNvPr id="0" name=""/>
        <dsp:cNvSpPr/>
      </dsp:nvSpPr>
      <dsp:spPr>
        <a:xfrm rot="5400000">
          <a:off x="-282374" y="2006274"/>
          <a:ext cx="1882497" cy="131774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2" y="2382773"/>
        <a:ext cx="1317747" cy="564750"/>
      </dsp:txXfrm>
    </dsp:sp>
    <dsp:sp modelId="{A5CB0A7A-490C-4E6D-A2A8-FF9122B71A3D}">
      <dsp:nvSpPr>
        <dsp:cNvPr id="0" name=""/>
        <dsp:cNvSpPr/>
      </dsp:nvSpPr>
      <dsp:spPr>
        <a:xfrm rot="5400000">
          <a:off x="3506558" y="-464911"/>
          <a:ext cx="1223623" cy="56012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В: передняя створка утолщена и подвижна, септальная и задняя смещены или полностью отсутствуют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17748" y="1783631"/>
        <a:ext cx="5541512" cy="1104159"/>
      </dsp:txXfrm>
    </dsp:sp>
    <dsp:sp modelId="{E8152761-4CFC-4277-B4CA-592F4794D7AF}">
      <dsp:nvSpPr>
        <dsp:cNvPr id="0" name=""/>
        <dsp:cNvSpPr/>
      </dsp:nvSpPr>
      <dsp:spPr>
        <a:xfrm rot="5400000">
          <a:off x="-282374" y="3805602"/>
          <a:ext cx="1882497" cy="131774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2" y="4182101"/>
        <a:ext cx="1317747" cy="564750"/>
      </dsp:txXfrm>
    </dsp:sp>
    <dsp:sp modelId="{B88F8ABF-80BB-4E9B-A859-22719D27594C}">
      <dsp:nvSpPr>
        <dsp:cNvPr id="0" name=""/>
        <dsp:cNvSpPr/>
      </dsp:nvSpPr>
      <dsp:spPr>
        <a:xfrm rot="5400000">
          <a:off x="3403676" y="1334417"/>
          <a:ext cx="1429387" cy="56012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С: отверстие 3-хстворчатого клапана сглажено и малофункционально, створки существенно уменьшены и сдвинуты к верхушке сердца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17748" y="3490123"/>
        <a:ext cx="5531467" cy="12898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9E54B-5DE4-4475-84BB-7EDA14E876EF}">
      <dsp:nvSpPr>
        <dsp:cNvPr id="0" name=""/>
        <dsp:cNvSpPr/>
      </dsp:nvSpPr>
      <dsp:spPr>
        <a:xfrm>
          <a:off x="0" y="0"/>
          <a:ext cx="2178498" cy="1037950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4">
              <a:shade val="1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ограничение наполнения ЛЖ</a:t>
          </a:r>
        </a:p>
      </dsp:txBody>
      <dsp:txXfrm>
        <a:off x="30401" y="30401"/>
        <a:ext cx="2117696" cy="9771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9E54B-5DE4-4475-84BB-7EDA14E876EF}">
      <dsp:nvSpPr>
        <dsp:cNvPr id="0" name=""/>
        <dsp:cNvSpPr/>
      </dsp:nvSpPr>
      <dsp:spPr>
        <a:xfrm>
          <a:off x="3149" y="0"/>
          <a:ext cx="2242335" cy="108648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4">
              <a:shade val="1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снижение сердечного выброса</a:t>
          </a:r>
        </a:p>
      </dsp:txBody>
      <dsp:txXfrm>
        <a:off x="34971" y="31822"/>
        <a:ext cx="2178691" cy="1022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654A6-AD06-4F05-89CA-D2836B4A52FB}">
      <dsp:nvSpPr>
        <dsp:cNvPr id="0" name=""/>
        <dsp:cNvSpPr/>
      </dsp:nvSpPr>
      <dsp:spPr>
        <a:xfrm rot="5400000">
          <a:off x="-262798" y="751266"/>
          <a:ext cx="1751992" cy="12263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1101664"/>
        <a:ext cx="1226394" cy="525598"/>
      </dsp:txXfrm>
    </dsp:sp>
    <dsp:sp modelId="{2A64A4DA-8B30-4DFC-AAE8-0FAA0792823E}">
      <dsp:nvSpPr>
        <dsp:cNvPr id="0" name=""/>
        <dsp:cNvSpPr/>
      </dsp:nvSpPr>
      <dsp:spPr>
        <a:xfrm rot="5400000">
          <a:off x="2691716" y="-1216957"/>
          <a:ext cx="1619002" cy="45496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D: передняя створка образует конгломерат с модераторным пучком, задняя и </a:t>
          </a:r>
          <a:r>
            <a:rPr lang="ru-RU" sz="2400" b="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септальная</a:t>
          </a:r>
          <a:r>
            <a:rPr lang="ru-RU" sz="24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створки недоразвиты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226395" y="327397"/>
        <a:ext cx="4470612" cy="1460936"/>
      </dsp:txXfrm>
    </dsp:sp>
    <dsp:sp modelId="{E883A909-4261-4D84-BCE6-A2F28D621F80}">
      <dsp:nvSpPr>
        <dsp:cNvPr id="0" name=""/>
        <dsp:cNvSpPr/>
      </dsp:nvSpPr>
      <dsp:spPr>
        <a:xfrm rot="5400000">
          <a:off x="-262798" y="3026351"/>
          <a:ext cx="1751992" cy="122639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</dsp:txBody>
      <dsp:txXfrm rot="-5400000">
        <a:off x="1" y="3376749"/>
        <a:ext cx="1226394" cy="525598"/>
      </dsp:txXfrm>
    </dsp:sp>
    <dsp:sp modelId="{4104A8AD-D1F6-48EF-A146-7D05AC43EB16}">
      <dsp:nvSpPr>
        <dsp:cNvPr id="0" name=""/>
        <dsp:cNvSpPr/>
      </dsp:nvSpPr>
      <dsp:spPr>
        <a:xfrm rot="5400000">
          <a:off x="2215882" y="1135076"/>
          <a:ext cx="2570670" cy="45496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Е: все створки срастаются и вместе с приточным отделом образуют единый трехстворчатый мешок. Миокард полностью истончен, сокращение практически отсутствует </a:t>
          </a:r>
        </a:p>
      </dsp:txBody>
      <dsp:txXfrm rot="-5400000">
        <a:off x="1226395" y="2250053"/>
        <a:ext cx="4424155" cy="23196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A5BF-A723-41E2-9FB1-162D22F65914}">
      <dsp:nvSpPr>
        <dsp:cNvPr id="0" name=""/>
        <dsp:cNvSpPr/>
      </dsp:nvSpPr>
      <dsp:spPr>
        <a:xfrm>
          <a:off x="659468" y="698668"/>
          <a:ext cx="3778698" cy="1245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значительная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регургитация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трикуспидальном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клапане: обратный ток крови из ПЖ в ПП во время систолы</a:t>
          </a:r>
        </a:p>
      </dsp:txBody>
      <dsp:txXfrm>
        <a:off x="695956" y="735156"/>
        <a:ext cx="3705722" cy="1172810"/>
      </dsp:txXfrm>
    </dsp:sp>
    <dsp:sp modelId="{9A1DEC68-1067-4DFB-904C-2F2F6CCF6B95}">
      <dsp:nvSpPr>
        <dsp:cNvPr id="0" name=""/>
        <dsp:cNvSpPr/>
      </dsp:nvSpPr>
      <dsp:spPr>
        <a:xfrm rot="21586800">
          <a:off x="4593369" y="1021870"/>
          <a:ext cx="285119" cy="4528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4593369" y="1112599"/>
        <a:ext cx="199583" cy="271697"/>
      </dsp:txXfrm>
    </dsp:sp>
    <dsp:sp modelId="{215E8C84-36C6-4B39-86B1-422CB379BAE0}">
      <dsp:nvSpPr>
        <dsp:cNvPr id="0" name=""/>
        <dsp:cNvSpPr/>
      </dsp:nvSpPr>
      <dsp:spPr>
        <a:xfrm>
          <a:off x="5027620" y="738796"/>
          <a:ext cx="1937434" cy="102033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перегрузка ПП объемом, затем и давлением</a:t>
          </a:r>
        </a:p>
      </dsp:txBody>
      <dsp:txXfrm>
        <a:off x="5077428" y="788604"/>
        <a:ext cx="1837818" cy="9207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9E54B-5DE4-4475-84BB-7EDA14E876EF}">
      <dsp:nvSpPr>
        <dsp:cNvPr id="0" name=""/>
        <dsp:cNvSpPr/>
      </dsp:nvSpPr>
      <dsp:spPr>
        <a:xfrm>
          <a:off x="0" y="0"/>
          <a:ext cx="1454059" cy="1037674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4">
              <a:shade val="1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дилатация ПЖ</a:t>
          </a:r>
        </a:p>
      </dsp:txBody>
      <dsp:txXfrm>
        <a:off x="30392" y="30392"/>
        <a:ext cx="1393275" cy="9768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9E54B-5DE4-4475-84BB-7EDA14E876EF}">
      <dsp:nvSpPr>
        <dsp:cNvPr id="0" name=""/>
        <dsp:cNvSpPr/>
      </dsp:nvSpPr>
      <dsp:spPr>
        <a:xfrm>
          <a:off x="0" y="103239"/>
          <a:ext cx="2825621" cy="1374087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accent4">
              <a:shade val="1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itchFamily="18" charset="0"/>
              <a:cs typeface="Times New Roman" pitchFamily="18" charset="0"/>
            </a:rPr>
            <a:t>перегрузка объемом правых отделов сердца</a:t>
          </a:r>
        </a:p>
      </dsp:txBody>
      <dsp:txXfrm>
        <a:off x="40246" y="143485"/>
        <a:ext cx="2745129" cy="12935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9E54B-5DE4-4475-84BB-7EDA14E876EF}">
      <dsp:nvSpPr>
        <dsp:cNvPr id="0" name=""/>
        <dsp:cNvSpPr/>
      </dsp:nvSpPr>
      <dsp:spPr>
        <a:xfrm>
          <a:off x="0" y="0"/>
          <a:ext cx="3020466" cy="117356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4">
              <a:shade val="1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риск развития аритмий: фибрилляция или трепетание предсердий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373" y="34373"/>
        <a:ext cx="2951720" cy="11048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9E54B-5DE4-4475-84BB-7EDA14E876EF}">
      <dsp:nvSpPr>
        <dsp:cNvPr id="0" name=""/>
        <dsp:cNvSpPr/>
      </dsp:nvSpPr>
      <dsp:spPr>
        <a:xfrm>
          <a:off x="3149" y="0"/>
          <a:ext cx="2242335" cy="108648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4">
              <a:shade val="1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шунтирование крови справа налево через ДМПП или ООО</a:t>
          </a:r>
        </a:p>
      </dsp:txBody>
      <dsp:txXfrm>
        <a:off x="34971" y="31822"/>
        <a:ext cx="2178691" cy="10228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9E54B-5DE4-4475-84BB-7EDA14E876EF}">
      <dsp:nvSpPr>
        <dsp:cNvPr id="0" name=""/>
        <dsp:cNvSpPr/>
      </dsp:nvSpPr>
      <dsp:spPr>
        <a:xfrm>
          <a:off x="3092" y="630416"/>
          <a:ext cx="2202119" cy="81040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4">
              <a:shade val="1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выбухание МЖП влево</a:t>
          </a:r>
        </a:p>
      </dsp:txBody>
      <dsp:txXfrm>
        <a:off x="26828" y="654152"/>
        <a:ext cx="2154647" cy="7629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9E54B-5DE4-4475-84BB-7EDA14E876EF}">
      <dsp:nvSpPr>
        <dsp:cNvPr id="0" name=""/>
        <dsp:cNvSpPr/>
      </dsp:nvSpPr>
      <dsp:spPr>
        <a:xfrm>
          <a:off x="2402" y="164101"/>
          <a:ext cx="2461848" cy="84930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артериальная гипоксемия</a:t>
          </a:r>
        </a:p>
      </dsp:txBody>
      <dsp:txXfrm>
        <a:off x="27277" y="188976"/>
        <a:ext cx="2412098" cy="799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8F979-5539-4AF7-95EE-AB373371490B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AE248-414C-4817-A7F1-D3C6C967256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001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A02E-F853-6EFF-4638-8C7867BBE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841A89-BA37-CFD1-BEDF-D4FDCE959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C3159-B53D-990A-E4AD-DD416190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5AA9B9-A1ED-AF91-52A9-7AFE72AB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0C6249-EBC6-ED03-A506-57C298B4A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211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956C4-5C05-2B60-BA8F-0AEE90DA6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F30D9-DE83-9E40-A4ED-023639FC5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CEE9E7-EDED-F2D6-9889-8B40EDC2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23D03-445C-603B-87E8-E515E246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C5993F-BB00-2D0E-88D9-925AE45F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875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07281A-B6DB-9E95-AD14-D301CBF0E6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F128A4-EC1A-395F-AE0A-F8D62030F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95E7EF-AAD0-40ED-92F5-946A23E0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7E9846-164A-B832-9896-68D076A8B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1321AD-FDE3-ACDE-C3A8-4ED1CE1B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63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754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C068A-CB9E-DBD5-B717-33DC4007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2E75B2-36B6-3B0A-EDEA-E3A5F3226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8C4731-E84D-987E-8F31-3520A65B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BF6A4B-7E49-2F36-8024-AA5E4C59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E2AD6-950D-23EA-84C0-E35EDA1B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765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D8F52-7EA9-C4A5-ACEA-4050BBAA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765AE2-6B51-BF0F-44FF-2885F5392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728F99-7DD3-506D-CDD3-B594A916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436FD7-6565-8D2D-FA30-8C8F589A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3AED76-DE25-BBBA-DD46-BDB5ED3D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010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60E24-2FD1-B9D3-0FD6-62A6338A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0E6C63-82A0-8E05-F460-25EB9F517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2061B8-EDA7-2F2B-62E8-177C441BC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6C6BC3-ED12-E10C-D5BA-027260B2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265DD4-0FE2-4300-0D32-9C6B4187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C0D8D7-FCD4-1E82-AB3A-7AD7ADD9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468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657ED-0598-5892-0A3D-039F5D75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CB2ECB-3B4B-793D-DF12-D3988972B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AA342D-23EE-67E2-0167-8D55837C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3D89B4-D9DE-64E9-3C18-02032ACE6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F5DEA8-5571-B951-DBF8-306CE02B3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41EFAB-67B2-4723-250A-41144AB32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11D86A-7F0B-4574-F42C-28E5ADB7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4064DF-A0CF-CD3A-7F99-02A8662E3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296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6182F-5384-EDAB-9276-25D92C3B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90336B-5057-A67A-2FCE-B5BE57E8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3C76CB-FC21-410A-D880-07EFDE9B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81FE47-94A2-48A9-ED15-9CC8A31B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964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10EEDD-92E0-C766-E722-A3300932E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D8726F-99D5-B0AD-E5A9-FF31F751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328E2B-9351-E154-2E30-A430514A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6926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20A3-E467-32D5-BF31-5580725E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7560D-5A03-00AA-1ED8-D99165C4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238526-2F9E-AA9B-5A5C-3E70B80CC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023997-D360-466E-324C-1323A718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9E0221-E4BC-E578-7E0F-29C135C7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FBC6B4-D4E3-F415-5E55-AA841FD0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171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664DB-219D-CD1B-E6A0-9E3747ED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C5D54A-1287-FC1A-D14D-458C2D8C5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BC70A0-1D67-6208-0D8F-215E1C089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49718E-CF5F-80A9-5D2A-BBEBC7D8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75E00E-C224-EA5C-1F39-374A4AA3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134C96-586F-6054-2098-F4A22F63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475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486C9-C805-1BE1-12E9-3D756EAF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C1F5A-1B16-2B22-B3B8-CD4B7D944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2B71C9-8B80-A3D3-F869-6967C3418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7AAD8B-7704-AABD-1697-64E0CDF7E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DABF4-7350-9359-6CDE-571C904C3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009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tml.scirp.org/file/2-2770838x14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-ekg.com/imag/pr-interval-long.png" TargetMode="External"/><Relationship Id="rId2" Type="http://schemas.openxmlformats.org/officeDocument/2006/relationships/hyperlink" Target="https://therapy.odmu.edu.ua/images/ecg-course/RAH-explained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rapy.odmu.edu.ua/images/ecg-course/rbbb-explained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univer.com/Medical/Physiology/Img/vec-16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meduniver.com/Medical/cardiologia/Img/ekg_pri_sindrome_volfa-parkinsona-uaita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meduniver.com/Medical/cardiologia/Img/exokg_vrogdennoi_anomalii_ebshteina-1.jp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rp.org/journal/paperinformation?paperid=8230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tml.scirp.org/file/2-2770838x7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doctor.kz/kk/illness/1015-anomaliya-ebshteyn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asotaimedicina.ru/diseases/zabolevanija_cardiology/cardiomegaly" TargetMode="External"/><Relationship Id="rId2" Type="http://schemas.openxmlformats.org/officeDocument/2006/relationships/hyperlink" Target="https://www.krasotaimedicina.ru/diseases/zabolevanija_cardiology/ventricular-flutter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un9-15.userapi.com/impf/c834104/v834104905/e594f/SxG166np_Z0.jpg?size=807x604&amp;quality=96&amp;sign=8a49e614f7532c12b76203c6eb429bb4&amp;type=album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crypted-tbn0.gstatic.com/images?q=tbn:ANd9GcSVrWukGqRjYqGDtoK4BEqA0b18VhucRipMQA&amp;s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crypted-tbn0.gstatic.com/images?q=tbn:ANd9GcSVrWukGqRjYqGDtoK4BEqA0b18VhucRipMQA&amp;s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ach.pro/post/817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9" Type="http://schemas.openxmlformats.org/officeDocument/2006/relationships/diagramLayout" Target="../diagrams/layout10.xml"/><Relationship Id="rId21" Type="http://schemas.openxmlformats.org/officeDocument/2006/relationships/diagramColors" Target="../diagrams/colors6.xml"/><Relationship Id="rId34" Type="http://schemas.openxmlformats.org/officeDocument/2006/relationships/diagramLayout" Target="../diagrams/layout9.xml"/><Relationship Id="rId42" Type="http://schemas.microsoft.com/office/2007/relationships/diagramDrawing" Target="../diagrams/drawing10.xml"/><Relationship Id="rId47" Type="http://schemas.microsoft.com/office/2007/relationships/diagramDrawing" Target="../diagrams/drawing11.xml"/><Relationship Id="rId7" Type="http://schemas.openxmlformats.org/officeDocument/2006/relationships/hyperlink" Target="https://celes.club/pictures/34536-gipertrofija-miokarda-risunok.html" TargetMode="External"/><Relationship Id="rId2" Type="http://schemas.openxmlformats.org/officeDocument/2006/relationships/diagramData" Target="../diagrams/data3.xml"/><Relationship Id="rId16" Type="http://schemas.openxmlformats.org/officeDocument/2006/relationships/diagramColors" Target="../diagrams/colors5.xml"/><Relationship Id="rId29" Type="http://schemas.openxmlformats.org/officeDocument/2006/relationships/diagramLayout" Target="../diagrams/layout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24" Type="http://schemas.openxmlformats.org/officeDocument/2006/relationships/diagramLayout" Target="../diagrams/layout7.xml"/><Relationship Id="rId32" Type="http://schemas.microsoft.com/office/2007/relationships/diagramDrawing" Target="../diagrams/drawing8.xml"/><Relationship Id="rId37" Type="http://schemas.microsoft.com/office/2007/relationships/diagramDrawing" Target="../diagrams/drawing9.xml"/><Relationship Id="rId40" Type="http://schemas.openxmlformats.org/officeDocument/2006/relationships/diagramQuickStyle" Target="../diagrams/quickStyle10.xml"/><Relationship Id="rId45" Type="http://schemas.openxmlformats.org/officeDocument/2006/relationships/diagramQuickStyle" Target="../diagrams/quickStyle11.xml"/><Relationship Id="rId5" Type="http://schemas.openxmlformats.org/officeDocument/2006/relationships/diagramColors" Target="../diagrams/colors3.xml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28" Type="http://schemas.openxmlformats.org/officeDocument/2006/relationships/diagramData" Target="../diagrams/data8.xml"/><Relationship Id="rId36" Type="http://schemas.openxmlformats.org/officeDocument/2006/relationships/diagramColors" Target="../diagrams/colors9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31" Type="http://schemas.openxmlformats.org/officeDocument/2006/relationships/diagramColors" Target="../diagrams/colors8.xml"/><Relationship Id="rId44" Type="http://schemas.openxmlformats.org/officeDocument/2006/relationships/diagramLayout" Target="../diagrams/layout11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Relationship Id="rId30" Type="http://schemas.openxmlformats.org/officeDocument/2006/relationships/diagramQuickStyle" Target="../diagrams/quickStyle8.xml"/><Relationship Id="rId35" Type="http://schemas.openxmlformats.org/officeDocument/2006/relationships/diagramQuickStyle" Target="../diagrams/quickStyle9.xml"/><Relationship Id="rId43" Type="http://schemas.openxmlformats.org/officeDocument/2006/relationships/diagramData" Target="../diagrams/data11.xml"/><Relationship Id="rId8" Type="http://schemas.openxmlformats.org/officeDocument/2006/relationships/diagramData" Target="../diagrams/data4.xml"/><Relationship Id="rId3" Type="http://schemas.openxmlformats.org/officeDocument/2006/relationships/diagramLayout" Target="../diagrams/layout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33" Type="http://schemas.openxmlformats.org/officeDocument/2006/relationships/diagramData" Target="../diagrams/data9.xml"/><Relationship Id="rId38" Type="http://schemas.openxmlformats.org/officeDocument/2006/relationships/diagramData" Target="../diagrams/data10.xml"/><Relationship Id="rId46" Type="http://schemas.openxmlformats.org/officeDocument/2006/relationships/diagramColors" Target="../diagrams/colors11.xml"/><Relationship Id="rId20" Type="http://schemas.openxmlformats.org/officeDocument/2006/relationships/diagramQuickStyle" Target="../diagrams/quickStyle6.xml"/><Relationship Id="rId41" Type="http://schemas.openxmlformats.org/officeDocument/2006/relationships/diagramColors" Target="../diagrams/colors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832B3E-E1C5-B4FA-4FD2-77FB621DE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72" y="0"/>
            <a:ext cx="970145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BDD538-CB99-A042-BCB3-A281AF734D4C}"/>
              </a:ext>
            </a:extLst>
          </p:cNvPr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gztXZxMAAAAlAAAAEQAAAC0AAAAAkAAAAEgAAACQAAAASAAAAAAAAAAAAAAAAAAAAAEAAABQAAAAAAAAAAAA4D8AAAAAAADgPwAAAAAAAOA/AAAAAAAA4D8AAAAAAADgPwAAAAAAAOA/AAAAAAAA4D8AAAAAAADgPwAAAAAAAOA/AAAAAAAA4D8CAAAAjAAAAAAAAAAAAAAAfpet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nh8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JMdAABqBAAADC0AAFIO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838382" y="731618"/>
            <a:ext cx="2515235" cy="161036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543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0" y="1100548"/>
            <a:ext cx="4776430" cy="465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: скругленные углы 9">
            <a:extLst>
              <a:ext uri="{FF2B5EF4-FFF2-40B4-BE49-F238E27FC236}">
                <a16:creationId xmlns:a16="http://schemas.microsoft.com/office/drawing/2014/main" id="{0983F6FF-4E51-AA9F-5080-F0D00E764464}"/>
              </a:ext>
            </a:extLst>
          </p:cNvPr>
          <p:cNvSpPr/>
          <p:nvPr/>
        </p:nvSpPr>
        <p:spPr>
          <a:xfrm>
            <a:off x="5981700" y="1536859"/>
            <a:ext cx="5275930" cy="37842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узкой сосудистой ножкой: узкая талия (стрелка) (поскольку легочный ствол не образует границу, а восходящая аорта не видна)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«коробчатый» силуэт сердца: выпуклость ПП вправо и выпуклость смещенного правого выходного тракта влево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кардиоторакального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соотношения &gt;0,65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рисунка легочных сосудов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09724" y="6440279"/>
            <a:ext cx="33393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100" dirty="0"/>
              <a:t>Рисунок: </a:t>
            </a:r>
            <a:r>
              <a:rPr lang="en-US" sz="1100" dirty="0">
                <a:hlinkClick r:id="rId3"/>
              </a:rPr>
              <a:t>https://html.scirp.org/file/2-2770838x14.png</a:t>
            </a:r>
            <a:endParaRPr lang="kk-KZ" sz="1100" dirty="0"/>
          </a:p>
          <a:p>
            <a:endParaRPr lang="ru-RU" sz="1100" dirty="0"/>
          </a:p>
        </p:txBody>
      </p:sp>
      <p:sp>
        <p:nvSpPr>
          <p:cNvPr id="4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E56F0EE7-E60A-A109-936C-8F12171F3865}"/>
              </a:ext>
            </a:extLst>
          </p:cNvPr>
          <p:cNvSpPr/>
          <p:nvPr/>
        </p:nvSpPr>
        <p:spPr>
          <a:xfrm>
            <a:off x="2455523" y="283337"/>
            <a:ext cx="7280954" cy="59470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Рентген-картина при аномалии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Эбштейна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Arc 12">
            <a:extLst>
              <a:ext uri="{FF2B5EF4-FFF2-40B4-BE49-F238E27FC236}">
                <a16:creationId xmlns:a16="http://schemas.microsoft.com/office/drawing/2014/main" id="{45A8A097-7DF3-F0C8-BD04-DAFC957F66D9}"/>
              </a:ext>
            </a:extLst>
          </p:cNvPr>
          <p:cNvSpPr/>
          <p:nvPr/>
        </p:nvSpPr>
        <p:spPr>
          <a:xfrm rot="15575225">
            <a:off x="1956289" y="4050952"/>
            <a:ext cx="2518609" cy="1753398"/>
          </a:xfrm>
          <a:prstGeom prst="arc">
            <a:avLst>
              <a:gd name="adj1" fmla="val 17320662"/>
              <a:gd name="adj2" fmla="val 21111212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c 12">
            <a:extLst>
              <a:ext uri="{FF2B5EF4-FFF2-40B4-BE49-F238E27FC236}">
                <a16:creationId xmlns:a16="http://schemas.microsoft.com/office/drawing/2014/main" id="{558C708C-5921-B00A-3A0D-E35B4D8319EB}"/>
              </a:ext>
            </a:extLst>
          </p:cNvPr>
          <p:cNvSpPr/>
          <p:nvPr/>
        </p:nvSpPr>
        <p:spPr>
          <a:xfrm rot="20249182">
            <a:off x="3263309" y="3777008"/>
            <a:ext cx="1920806" cy="2617556"/>
          </a:xfrm>
          <a:prstGeom prst="arc">
            <a:avLst>
              <a:gd name="adj1" fmla="val 17699560"/>
              <a:gd name="adj2" fmla="val 21330461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8AC2774-C8AD-2BEA-57CD-F89C58C787EB}"/>
              </a:ext>
            </a:extLst>
          </p:cNvPr>
          <p:cNvCxnSpPr/>
          <p:nvPr/>
        </p:nvCxnSpPr>
        <p:spPr>
          <a:xfrm>
            <a:off x="2903220" y="2948940"/>
            <a:ext cx="78867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71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FF6BA-9407-2D75-A3B5-C2013BB4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A7F95CD3-8369-8FE7-2073-56B231B335D6}"/>
              </a:ext>
            </a:extLst>
          </p:cNvPr>
          <p:cNvSpPr/>
          <p:nvPr/>
        </p:nvSpPr>
        <p:spPr>
          <a:xfrm>
            <a:off x="1937288" y="208345"/>
            <a:ext cx="8183105" cy="731520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ЭКГ-картина при аномалии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Эбштейна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B29620-7002-6D6F-5D22-BF7D43EFDAE9}"/>
              </a:ext>
            </a:extLst>
          </p:cNvPr>
          <p:cNvSpPr/>
          <p:nvPr/>
        </p:nvSpPr>
        <p:spPr>
          <a:xfrm>
            <a:off x="5025537" y="6257836"/>
            <a:ext cx="64711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https://therapy.odmu.edu.ua/images/ecg-course/RAH-explained.jpg</a:t>
            </a:r>
            <a:endParaRPr lang="en-US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https://www.my-ekg.com/imag/pr-interval-long.png</a:t>
            </a:r>
            <a:endParaRPr lang="en-US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9">
            <a:extLst>
              <a:ext uri="{FF2B5EF4-FFF2-40B4-BE49-F238E27FC236}">
                <a16:creationId xmlns:a16="http://schemas.microsoft.com/office/drawing/2014/main" id="{0983F6FF-4E51-AA9F-5080-F0D00E764464}"/>
              </a:ext>
            </a:extLst>
          </p:cNvPr>
          <p:cNvSpPr/>
          <p:nvPr/>
        </p:nvSpPr>
        <p:spPr>
          <a:xfrm>
            <a:off x="1688102" y="1316228"/>
            <a:ext cx="8630504" cy="62523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k-K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и заостренные зубцы P (признак перегрузки ПП)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53" y="2129135"/>
            <a:ext cx="4397741" cy="147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: скругленные углы 9">
            <a:extLst>
              <a:ext uri="{FF2B5EF4-FFF2-40B4-BE49-F238E27FC236}">
                <a16:creationId xmlns:a16="http://schemas.microsoft.com/office/drawing/2014/main" id="{0983F6FF-4E51-AA9F-5080-F0D00E764464}"/>
              </a:ext>
            </a:extLst>
          </p:cNvPr>
          <p:cNvSpPr/>
          <p:nvPr/>
        </p:nvSpPr>
        <p:spPr>
          <a:xfrm>
            <a:off x="1803082" y="3880456"/>
            <a:ext cx="8585835" cy="5982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Увеличенный интервал PR (связано с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предвозбуждением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задержкой атриовентрикулярной проводимости)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731678"/>
            <a:ext cx="5715000" cy="135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44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9">
            <a:extLst>
              <a:ext uri="{FF2B5EF4-FFF2-40B4-BE49-F238E27FC236}">
                <a16:creationId xmlns:a16="http://schemas.microsoft.com/office/drawing/2014/main" id="{0983F6FF-4E51-AA9F-5080-F0D00E764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549" y="825527"/>
            <a:ext cx="9908901" cy="21293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правой ножки пучка Гиса</a:t>
            </a:r>
          </a:p>
          <a:p>
            <a:pPr marL="0" indent="0">
              <a:buNone/>
            </a:pP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Критерии: </a:t>
            </a:r>
          </a:p>
          <a:p>
            <a:pPr marL="0" indent="0">
              <a:buNone/>
            </a:pP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Расширение QRS до 120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мсек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более</a:t>
            </a:r>
          </a:p>
          <a:p>
            <a:pPr marL="0" indent="0">
              <a:buNone/>
            </a:pP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Форма комплекса QRS в V1-V2 приобретает форму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RsR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 ("заячьи уши", см. рисунок ниже), при этом левое "ухо" ниже правого.</a:t>
            </a:r>
          </a:p>
          <a:p>
            <a:pPr marL="0" indent="0">
              <a:buNone/>
            </a:pP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Расширение и углубление волны S в "левых" отведениях I,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V5-V6.</a:t>
            </a:r>
          </a:p>
        </p:txBody>
      </p:sp>
      <p:pic>
        <p:nvPicPr>
          <p:cNvPr id="8194" name="Picture 2" descr="https://therapy.odmu.edu.ua/images/ecg-course/rbbb-explain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84" y="3124200"/>
            <a:ext cx="6140460" cy="206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01254" y="625318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sz="1100" dirty="0">
                <a:hlinkClick r:id="rId3"/>
              </a:rPr>
              <a:t>Рисунок:  </a:t>
            </a:r>
            <a:r>
              <a:rPr lang="en-US" sz="1100" dirty="0">
                <a:hlinkClick r:id="rId3"/>
              </a:rPr>
              <a:t>https://therapy.odmu.edu.ua/images/ecg-course/rbbb-explained.jpg</a:t>
            </a:r>
            <a:endParaRPr lang="kk-KZ" sz="1100" dirty="0"/>
          </a:p>
          <a:p>
            <a:endParaRPr lang="ru-RU" sz="1100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Ссылка на слайд 2">
                <a:extLst>
                  <a:ext uri="{FF2B5EF4-FFF2-40B4-BE49-F238E27FC236}">
                    <a16:creationId xmlns:a16="http://schemas.microsoft.com/office/drawing/2014/main" id="{9504A820-AE39-5D7D-D3C7-3DD2BF0D80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7651661"/>
                  </p:ext>
                </p:extLst>
              </p:nvPr>
            </p:nvGraphicFramePr>
            <p:xfrm>
              <a:off x="7651623" y="3234690"/>
              <a:ext cx="3048000" cy="1714500"/>
            </p:xfrm>
            <a:graphic>
              <a:graphicData uri="http://schemas.microsoft.com/office/powerpoint/2016/slidezoom">
                <pslz:sldZm>
                  <pslz:sldZmObj sldId="504" cId="859147149">
                    <pslz:zmPr id="{777D89F7-1E69-4E24-B2D8-9E53C196BC57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Ссылка на слайд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504A820-AE39-5D7D-D3C7-3DD2BF0D80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1623" y="323469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1336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9">
            <a:extLst>
              <a:ext uri="{FF2B5EF4-FFF2-40B4-BE49-F238E27FC236}">
                <a16:creationId xmlns:a16="http://schemas.microsoft.com/office/drawing/2014/main" id="{0983F6FF-4E51-AA9F-5080-F0D00E764464}"/>
              </a:ext>
            </a:extLst>
          </p:cNvPr>
          <p:cNvSpPr/>
          <p:nvPr/>
        </p:nvSpPr>
        <p:spPr>
          <a:xfrm>
            <a:off x="2223680" y="736937"/>
            <a:ext cx="7445423" cy="5982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Низкий вольтаж QRS-комплексов в отведениях от конечностей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54" y="1598073"/>
            <a:ext cx="4788091" cy="137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15164" y="5695165"/>
            <a:ext cx="4087979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050" dirty="0">
                <a:hlinkClick r:id="rId3"/>
              </a:rPr>
              <a:t>Рисунок 1. </a:t>
            </a:r>
            <a:r>
              <a:rPr lang="en-US" sz="1050" dirty="0">
                <a:hlinkClick r:id="rId3"/>
              </a:rPr>
              <a:t>https://meduniver.com/Medical/Physiology/Img/vec-16.jpg</a:t>
            </a:r>
            <a:endParaRPr lang="kk-KZ" sz="1050" dirty="0"/>
          </a:p>
          <a:p>
            <a:endParaRPr lang="kk-KZ" sz="1050" dirty="0"/>
          </a:p>
          <a:p>
            <a:r>
              <a:rPr lang="kk-KZ" sz="1050" dirty="0">
                <a:hlinkClick r:id="rId4"/>
              </a:rPr>
              <a:t>Рисунок 2. </a:t>
            </a:r>
            <a:r>
              <a:rPr lang="en-US" sz="1050" dirty="0">
                <a:hlinkClick r:id="rId4"/>
              </a:rPr>
              <a:t>https://meduniver.com/Medical/cardiologia/Img/</a:t>
            </a:r>
            <a:endParaRPr lang="kk-KZ" sz="1050" dirty="0">
              <a:hlinkClick r:id="rId4"/>
            </a:endParaRPr>
          </a:p>
          <a:p>
            <a:r>
              <a:rPr lang="en-US" sz="1050" dirty="0">
                <a:hlinkClick r:id="rId4"/>
              </a:rPr>
              <a:t>ekg_pri_sindrome_volfa-parkinsona-uaita.jpg</a:t>
            </a:r>
            <a:endParaRPr lang="kk-KZ" sz="1050" dirty="0"/>
          </a:p>
          <a:p>
            <a:endParaRPr lang="kk-KZ" sz="1050" dirty="0"/>
          </a:p>
          <a:p>
            <a:endParaRPr lang="ru-RU" sz="1050" dirty="0"/>
          </a:p>
        </p:txBody>
      </p:sp>
      <p:sp>
        <p:nvSpPr>
          <p:cNvPr id="7" name="Прямоугольник: скругленные углы 9">
            <a:extLst>
              <a:ext uri="{FF2B5EF4-FFF2-40B4-BE49-F238E27FC236}">
                <a16:creationId xmlns:a16="http://schemas.microsoft.com/office/drawing/2014/main" id="{0983F6FF-4E51-AA9F-5080-F0D00E764464}"/>
              </a:ext>
            </a:extLst>
          </p:cNvPr>
          <p:cNvSpPr/>
          <p:nvPr/>
        </p:nvSpPr>
        <p:spPr>
          <a:xfrm>
            <a:off x="2466022" y="3026865"/>
            <a:ext cx="7259955" cy="5982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Синдром Вольфа-Паркинсона-Уайта (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WPW)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10" y="3927167"/>
            <a:ext cx="5865495" cy="251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14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467555A-7CB7-E4EA-DF2F-8A311942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77" y="234078"/>
            <a:ext cx="10594145" cy="577410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E77089-AB5B-3646-6656-4B1959F91984}"/>
              </a:ext>
            </a:extLst>
          </p:cNvPr>
          <p:cNvSpPr txBox="1"/>
          <p:nvPr/>
        </p:nvSpPr>
        <p:spPr>
          <a:xfrm>
            <a:off x="1074420" y="1290286"/>
            <a:ext cx="9875520" cy="4052173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12266" indent="-612266" algn="ctr">
              <a:buNone/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Пальпаторно: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Сердечный толчок: увеличение размеров ПП и ПЖ может приводить к усиленному или раздвоенному сердечному толчку, заметному в области грудины.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Пульсация в области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эпигастрия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связана с увеличением ПП или аномальным сокращением ПЖ.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Ослабление верхушечного толчка: из-за смещения границ сердца вниз и вправо.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Пульсация шейных вен: связанна с возвратом крови в верхнюю полую вену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выраженной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регургитации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трикуспидальный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клапан.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E77089-AB5B-3646-6656-4B1959F91984}"/>
              </a:ext>
            </a:extLst>
          </p:cNvPr>
          <p:cNvSpPr txBox="1"/>
          <p:nvPr/>
        </p:nvSpPr>
        <p:spPr>
          <a:xfrm>
            <a:off x="1306830" y="978917"/>
            <a:ext cx="9578340" cy="401812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12266" indent="-612266" algn="ctr">
              <a:buNone/>
            </a:pPr>
            <a:r>
              <a:rPr lang="ru-RU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Перкуторно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12266" indent="-612266" algn="ctr">
              <a:buNone/>
            </a:pPr>
            <a:endParaRPr lang="ru-RU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Смещение границ сердца: </a:t>
            </a:r>
            <a:r>
              <a:rPr lang="ru-RU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ПП приводит к смещению границы относительной сердечной тупости вправо. При значительном увеличении сердца может наблюдаться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кардиомегалия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проявляется расширением границ тупости в обе стороны.</a:t>
            </a:r>
          </a:p>
          <a:p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2"/>
            </a:pP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расположение сердца: </a:t>
            </a:r>
            <a:r>
              <a:rPr lang="ru-RU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некоторых случаях отмечается низкое положение нижней границы относительной тупости сердца из-за увеличения ПЖ и смещения его вниз.</a:t>
            </a:r>
          </a:p>
        </p:txBody>
      </p:sp>
    </p:spTree>
    <p:extLst>
      <p:ext uri="{BB962C8B-B14F-4D97-AF65-F5344CB8AC3E}">
        <p14:creationId xmlns:p14="http://schemas.microsoft.com/office/powerpoint/2010/main" val="2589351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E77089-AB5B-3646-6656-4B1959F91984}"/>
              </a:ext>
            </a:extLst>
          </p:cNvPr>
          <p:cNvSpPr txBox="1"/>
          <p:nvPr/>
        </p:nvSpPr>
        <p:spPr>
          <a:xfrm>
            <a:off x="1058091" y="552554"/>
            <a:ext cx="10032275" cy="582287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12266" indent="-612266" algn="ctr">
              <a:buNone/>
            </a:pPr>
            <a:r>
              <a:rPr lang="ru-RU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Аускультативно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12266" indent="-612266" algn="ctr">
              <a:buNone/>
            </a:pP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AutoNum type="arabicPeriod"/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Систолический шум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трикуспидальной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недостаточности.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это грубый систолический шум, который лучше выслушивается в области нижней части грудины (по левому краю) и усиливается на вдохе (</a:t>
            </a:r>
            <a:r>
              <a:rPr lang="ru-RU" sz="2000" b="1" i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 Риверо-</a:t>
            </a:r>
            <a:r>
              <a:rPr lang="ru-RU" sz="2000" b="1" i="1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Карвалло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Шум обусловлен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регургитацией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крови через деформированный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трикуспидальный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клапан.</a:t>
            </a:r>
          </a:p>
          <a:p>
            <a:pPr marL="612266" indent="-612266">
              <a:buNone/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Ослабление первого тона (S1).</a:t>
            </a:r>
          </a:p>
          <a:p>
            <a:pPr marL="612266" indent="-612266">
              <a:buNone/>
            </a:pPr>
            <a:r>
              <a:rPr lang="ru-RU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связано с нарушением нормальной работы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трикуспидального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клапана. </a:t>
            </a:r>
          </a:p>
          <a:p>
            <a:pPr marL="612266" indent="-612266">
              <a:buNone/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Феномен раздвоения второго тона (S2). </a:t>
            </a:r>
          </a:p>
          <a:p>
            <a:pPr marL="612266" indent="-612266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фиксированное или патологически широкое раздвоение</a:t>
            </a:r>
          </a:p>
          <a:p>
            <a:pPr marL="612266" indent="-612266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задержки правожелудочкового выброса.</a:t>
            </a:r>
          </a:p>
          <a:p>
            <a:pPr marL="612266" indent="-612266">
              <a:buNone/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Ритм галопа или дополнительные тоны. </a:t>
            </a:r>
          </a:p>
          <a:p>
            <a:pPr marL="612266" indent="-612266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увеличенной нагрузки на ПП и ПЖ.</a:t>
            </a:r>
          </a:p>
          <a:p>
            <a:pPr marL="612266" indent="-612266">
              <a:buNone/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Диастолический шум (в редких случаях).</a:t>
            </a:r>
          </a:p>
          <a:p>
            <a:pPr marL="612266" indent="-612266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имеется стеноз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трикуспидального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клапана.</a:t>
            </a:r>
          </a:p>
        </p:txBody>
      </p:sp>
    </p:spTree>
    <p:extLst>
      <p:ext uri="{BB962C8B-B14F-4D97-AF65-F5344CB8AC3E}">
        <p14:creationId xmlns:p14="http://schemas.microsoft.com/office/powerpoint/2010/main" val="2234344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B7D4146-2DD9-1525-A3B3-061E7319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77" y="224528"/>
            <a:ext cx="10594145" cy="57741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ЭХО-картина при аномалии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Эбштейна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75B0E-6FEC-DD92-85DD-530E2CE99917}"/>
              </a:ext>
            </a:extLst>
          </p:cNvPr>
          <p:cNvSpPr txBox="1"/>
          <p:nvPr/>
        </p:nvSpPr>
        <p:spPr>
          <a:xfrm>
            <a:off x="6386732" y="977462"/>
            <a:ext cx="4881490" cy="4524315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 форма аномалии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Эбштейна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выявленная при двумерной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ЭхоКГ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апикальной четырехкамерной позиции. Отчетливо видно смещение к верхушке сердца линии смыкания створок трехстворчатого клапана, связанное с протяженным сращением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септальной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створки с межжелудочковой перегородкой. Значительная часть правого желудочка 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атриализована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aRV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7AF9E415-C924-A28E-C088-DC06B853DFFF}"/>
              </a:ext>
            </a:extLst>
          </p:cNvPr>
          <p:cNvSpPr txBox="1">
            <a:spLocks/>
          </p:cNvSpPr>
          <p:nvPr/>
        </p:nvSpPr>
        <p:spPr>
          <a:xfrm>
            <a:off x="270385" y="5439191"/>
            <a:ext cx="5842862" cy="933503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4-камерная позиция.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Апикальный доступ.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F3D153-7B14-67E4-19E7-5E4691B422A4}"/>
              </a:ext>
            </a:extLst>
          </p:cNvPr>
          <p:cNvSpPr/>
          <p:nvPr/>
        </p:nvSpPr>
        <p:spPr>
          <a:xfrm>
            <a:off x="5152146" y="6458746"/>
            <a:ext cx="63445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2"/>
              </a:rPr>
              <a:t>https://meduniver.com/Medical/cardiologia/Img/exokg_vrogdennoi_anomalii_ebshteina-1.jpg</a:t>
            </a:r>
            <a:endParaRPr lang="kk-KZ" sz="1000" i="1" dirty="0"/>
          </a:p>
          <a:p>
            <a:pPr algn="r"/>
            <a:endParaRPr lang="ru-RU" sz="1000" i="1" dirty="0"/>
          </a:p>
        </p:txBody>
      </p:sp>
      <p:pic>
        <p:nvPicPr>
          <p:cNvPr id="11266" name="Picture 2" descr="ЭхоКГ при врожденной аномалии Эбштей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0" y="977462"/>
            <a:ext cx="4732771" cy="425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50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36911"/>
            <a:ext cx="5374290" cy="47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75B0E-6FEC-DD92-85DD-530E2CE99917}"/>
              </a:ext>
            </a:extLst>
          </p:cNvPr>
          <p:cNvSpPr txBox="1"/>
          <p:nvPr/>
        </p:nvSpPr>
        <p:spPr>
          <a:xfrm>
            <a:off x="6386732" y="1317078"/>
            <a:ext cx="4881490" cy="4708981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</a:rPr>
              <a:t>Имееся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фиксация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</a:rPr>
              <a:t>септальной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трехстворчатой ​​створки (STL) (нижняя стрелка) (степень по Беккеру 2 — от 25% до 50%) и расширенное RA (правое предсердие) у 22-летнего мужчины с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</a:rPr>
              <a:t>ацианотичным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синдромом. Межпредсердная перегородка (IAS) не повреждена. </a:t>
            </a: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ATL (передняя трехстворчатая створка) имеет форму «паруса» и аномально прикреплена к IVS (межжелудочковой перегородке) (верхние стрелки). </a:t>
            </a: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RA — правое предсердие</a:t>
            </a:r>
          </a:p>
          <a:p>
            <a:pPr algn="ctr"/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62497" y="6340652"/>
            <a:ext cx="46782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050" dirty="0">
                <a:hlinkClick r:id="rId3"/>
              </a:rPr>
              <a:t>Рисунок:</a:t>
            </a:r>
            <a:r>
              <a:rPr lang="en-US" sz="1050" dirty="0">
                <a:hlinkClick r:id="rId3"/>
              </a:rPr>
              <a:t>https://www.scirp.org/journal/paperinformation?paperid=82308</a:t>
            </a:r>
            <a:r>
              <a:rPr lang="en-US" sz="1050" dirty="0"/>
              <a:t> </a:t>
            </a:r>
            <a:endParaRPr lang="ru-RU" sz="105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80D29F9-C59C-4D14-6D40-96C4961B9391}"/>
              </a:ext>
            </a:extLst>
          </p:cNvPr>
          <p:cNvSpPr txBox="1">
            <a:spLocks/>
          </p:cNvSpPr>
          <p:nvPr/>
        </p:nvSpPr>
        <p:spPr>
          <a:xfrm>
            <a:off x="695325" y="368219"/>
            <a:ext cx="10594145" cy="577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ЭХО-картина при аномалии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Эбштейна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4075B739-555E-7673-0B80-A3556853A6FA}"/>
              </a:ext>
            </a:extLst>
          </p:cNvPr>
          <p:cNvSpPr txBox="1">
            <a:spLocks/>
          </p:cNvSpPr>
          <p:nvPr/>
        </p:nvSpPr>
        <p:spPr>
          <a:xfrm>
            <a:off x="374888" y="5924497"/>
            <a:ext cx="5842862" cy="933503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4-камерная позиция.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Апикальный доступ. </a:t>
            </a:r>
          </a:p>
        </p:txBody>
      </p:sp>
    </p:spTree>
    <p:extLst>
      <p:ext uri="{BB962C8B-B14F-4D97-AF65-F5344CB8AC3E}">
        <p14:creationId xmlns:p14="http://schemas.microsoft.com/office/powerpoint/2010/main" val="2753884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html.scirp.org/file/2-2770838x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5" y="1087821"/>
            <a:ext cx="5992977" cy="49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75B0E-6FEC-DD92-85DD-530E2CE99917}"/>
              </a:ext>
            </a:extLst>
          </p:cNvPr>
          <p:cNvSpPr txBox="1"/>
          <p:nvPr/>
        </p:nvSpPr>
        <p:spPr>
          <a:xfrm>
            <a:off x="6696221" y="1636461"/>
            <a:ext cx="4635789" cy="341632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Непрерывно-волновая допплерография (зеленая линия), показывающая струю низкого давления TR (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трикуспидальной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регургитации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kk-KZ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62374" y="6053959"/>
            <a:ext cx="3267241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100" dirty="0"/>
              <a:t>Рисунок: </a:t>
            </a:r>
            <a:r>
              <a:rPr lang="en-US" sz="1100" dirty="0">
                <a:hlinkClick r:id="rId3"/>
              </a:rPr>
              <a:t>https://html.scirp.org/file/2-2770838x7.png</a:t>
            </a:r>
            <a:endParaRPr lang="kk-KZ" sz="1100" dirty="0"/>
          </a:p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DDF519B-7A84-59B6-91E1-3D09ED9B85E2}"/>
              </a:ext>
            </a:extLst>
          </p:cNvPr>
          <p:cNvSpPr txBox="1">
            <a:spLocks/>
          </p:cNvSpPr>
          <p:nvPr/>
        </p:nvSpPr>
        <p:spPr>
          <a:xfrm>
            <a:off x="695325" y="368219"/>
            <a:ext cx="10594145" cy="577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ЭХО-картина при аномалии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Эбштейна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2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1656611-8ADA-E7E8-F4D3-564CAE792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436" y="695005"/>
            <a:ext cx="10383129" cy="16772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Аномалия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Эбштейна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сложный врожденный порок сердца (ВПС), обусловленный смещением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септальной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задней створок трехстворчатого клапана (ТК) и характеризующейся необычайной вариабельностью анатомических вариантов порока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347CE2-FD68-663C-42DA-0F83A8106039}"/>
              </a:ext>
            </a:extLst>
          </p:cNvPr>
          <p:cNvSpPr/>
          <p:nvPr/>
        </p:nvSpPr>
        <p:spPr>
          <a:xfrm>
            <a:off x="6408860" y="6247731"/>
            <a:ext cx="50878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78" y="2573880"/>
            <a:ext cx="5456237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83237" y="6283848"/>
            <a:ext cx="395012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100" dirty="0"/>
              <a:t>Рисунок: </a:t>
            </a:r>
            <a:r>
              <a:rPr lang="en-US" sz="1100" dirty="0">
                <a:hlinkClick r:id="rId3"/>
              </a:rPr>
              <a:t>https://idoctor.kz/kk/illness/1015-anomaliya-ebshteyna</a:t>
            </a:r>
            <a:endParaRPr lang="kk-KZ" sz="11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95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4"/>
          <p:cNvSpPr/>
          <p:nvPr/>
        </p:nvSpPr>
        <p:spPr>
          <a:xfrm>
            <a:off x="1889819" y="3316387"/>
            <a:ext cx="3922118" cy="592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endParaRPr lang="en-US" sz="1458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A89AE59-3F9F-E361-125B-9C1D5631B7ED}"/>
              </a:ext>
            </a:extLst>
          </p:cNvPr>
          <p:cNvSpPr txBox="1">
            <a:spLocks/>
          </p:cNvSpPr>
          <p:nvPr/>
        </p:nvSpPr>
        <p:spPr>
          <a:xfrm>
            <a:off x="745210" y="163647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</a:t>
            </a:r>
            <a:endParaRPr lang="x-none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3524AF7C-1832-A3BB-3815-6422459643B1}"/>
              </a:ext>
            </a:extLst>
          </p:cNvPr>
          <p:cNvSpPr txBox="1">
            <a:spLocks/>
          </p:cNvSpPr>
          <p:nvPr/>
        </p:nvSpPr>
        <p:spPr>
          <a:xfrm>
            <a:off x="904197" y="743231"/>
            <a:ext cx="10588863" cy="5738648"/>
          </a:xfrm>
          <a:prstGeom prst="roundRect">
            <a:avLst/>
          </a:prstGeom>
          <a:ln w="1905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Медикаментозное лечение: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 для пациентов с легкими симптомами или в ожидании хирургического вмешательства. 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контроля сердечной недостаточности: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Диуретики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(фуросемид,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спиронолактон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 для снятия отеков.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Ингибиторы АПФ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эналаприл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каптоприл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 для снижения нагрузки на сердце.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Бета-блокаторы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метопролол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бисопролол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 для снижения частоты сердечных сокращений.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контроля аритмий: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Антиаритмики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амиодарон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соталол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 для лечения нарушений ритма.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Антикоагулянты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варфарин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апиксабан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 при наличии тромбозов или мерцательной аритмии.</a:t>
            </a:r>
            <a:endParaRPr lang="ru-RU" sz="2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3524AF7C-1832-A3BB-3815-6422459643B1}"/>
              </a:ext>
            </a:extLst>
          </p:cNvPr>
          <p:cNvSpPr txBox="1">
            <a:spLocks/>
          </p:cNvSpPr>
          <p:nvPr/>
        </p:nvSpPr>
        <p:spPr>
          <a:xfrm>
            <a:off x="1034142" y="758546"/>
            <a:ext cx="10123715" cy="4884608"/>
          </a:xfrm>
          <a:prstGeom prst="roundRect">
            <a:avLst/>
          </a:prstGeom>
          <a:ln w="1905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Паллиативная терапия: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учшение общего состояния, поддержка работы сердца.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Катетерные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методы лечения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используются для коррекции нарушений ритма.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Радиочастотная или 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криоабляция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устраняет участки сердца, вызывающие аритмию. Проводится через катетер без необходимости открытой операции.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Закрытие дефектов межпредсердной перегородки (если есть):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 помощью устройства, установленного через катетер.</a:t>
            </a:r>
            <a:r>
              <a:rPr lang="kk-KZ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21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3524AF7C-1832-A3BB-3815-6422459643B1}"/>
              </a:ext>
            </a:extLst>
          </p:cNvPr>
          <p:cNvSpPr txBox="1">
            <a:spLocks/>
          </p:cNvSpPr>
          <p:nvPr/>
        </p:nvSpPr>
        <p:spPr>
          <a:xfrm>
            <a:off x="920266" y="433327"/>
            <a:ext cx="10576409" cy="6258910"/>
          </a:xfrm>
          <a:prstGeom prst="roundRect">
            <a:avLst/>
          </a:prstGeom>
          <a:ln w="1905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Хирургическое лечение: 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метод при тяжелой форме аномалии или наличии осложнений.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трикуспидального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клапана (реконструкция): сохранение собственного клапана с исправлением его структуры. </a:t>
            </a: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Конусная реконструкция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популярный метод реконструкции, при котором деформированные створки клапана сворачиваются в форму конуса.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трикуспидального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клапана: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устанавливается искусственный клапан (механический или биопротез). Механические клапаны долговечны, но требуют пожизненного приема антикоагулянтов.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Биопротезы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более физиологичны, но имеют меньший срок службы.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Радикальные операции: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тяжелых случаях с выраженной сердечной недостаточностью может потребоваться пересадка сердца или комплексная реконструкция правого отдела сердца.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Одноступенчатые операции: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сопутствующих дефектов (например, дефекта межпредсердной перегородки).</a:t>
            </a:r>
            <a:endParaRPr lang="ru-RU" sz="2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6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F79C-F8DA-1DAD-A08D-D53C4063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0C46B-6A25-8F15-42FE-5915BC7E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182" y="189186"/>
            <a:ext cx="3756074" cy="57741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F54D73-7843-3F3A-CC4E-90189922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79" y="898634"/>
            <a:ext cx="10704787" cy="545486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lvl="0" indent="0" fontAlgn="base">
              <a:buNone/>
            </a:pP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Зависит от тяжести дефекта, сопутствующих патологий и своевременности лечения.</a:t>
            </a:r>
          </a:p>
          <a:p>
            <a:pPr marL="0" lvl="0" indent="0" fontAlgn="base">
              <a:buNone/>
            </a:pP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У новорожденных с тяжелой формой смертность достигает 20–30% в первый год жизни. А так же на первом году жизни от тяжелейшей сердечной недостаточности или 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фибрилляции желудочков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погибают 6,5% пациентов; к 10 годам - 33%, к 30-40 годам - 80-87%.</a:t>
            </a:r>
          </a:p>
          <a:p>
            <a:pPr marL="0" lvl="0" indent="0" fontAlgn="base">
              <a:buNone/>
            </a:pP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У детей и взрослых с умеренными формами при адекватном лечении прогноз благоприятный. После хирургической коррекции 10-летняя выживаемость составляет 80–90%. При тяжелых осложнениях (аритмии, сердечная недостаточность) риск летального исхода выше, особенно без своевременного лечения. </a:t>
            </a:r>
          </a:p>
          <a:p>
            <a:pPr marL="0" lvl="0" indent="0" fontAlgn="base">
              <a:buNone/>
            </a:pP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После проведения хирургической коррекции аномалии </a:t>
            </a:r>
            <a:r>
              <a:rPr lang="ru-RU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Эбштейна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прогноз в отношении жизни становится благоприятным. Отрицательно сказываются на  отдаленных результатах вмешательства выраженная 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кардиомегалия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и развитие послеоперационной аритмии.</a:t>
            </a:r>
          </a:p>
        </p:txBody>
      </p:sp>
    </p:spTree>
    <p:extLst>
      <p:ext uri="{BB962C8B-B14F-4D97-AF65-F5344CB8AC3E}">
        <p14:creationId xmlns:p14="http://schemas.microsoft.com/office/powerpoint/2010/main" val="2147310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F79C-F8DA-1DAD-A08D-D53C4063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0C46B-6A25-8F15-42FE-5915BC7E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5" y="365126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Использованная литература: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F54D73-7843-3F3A-CC4E-90189922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68" y="1139482"/>
            <a:ext cx="10514428" cy="552860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«Врожденные пороки сердца» А.С. Шарыкин </a:t>
            </a:r>
            <a:r>
              <a:rPr lang="en-US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200</a:t>
            </a:r>
            <a:r>
              <a:rPr 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9</a:t>
            </a:r>
            <a:r>
              <a:rPr lang="en-US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г.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«Детская кардиология» П.В. Шумилова, Н.П. </a:t>
            </a:r>
            <a:r>
              <a:rPr lang="ru-RU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Котлуковой</a:t>
            </a:r>
            <a:r>
              <a:rPr 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 2008 г. 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«Перинатальная кардиология» А.С. Шарыкин, 2007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«Клиническая анатомия сердца» И.И. Каган 2018г.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«ВПС у новорожденных и детей первого года жизни» </a:t>
            </a:r>
            <a:r>
              <a:rPr lang="ru-RU" altLang="ru-RU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Л.М.Миролюбов</a:t>
            </a:r>
            <a:r>
              <a:rPr lang="ru-RU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, 2008г.</a:t>
            </a:r>
          </a:p>
          <a:p>
            <a:pPr marL="514350" indent="-514350">
              <a:buNone/>
            </a:pPr>
            <a:r>
              <a:rPr kumimoji="0" lang="kk-KZ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6</a:t>
            </a:r>
            <a:r>
              <a:rPr kumimoji="0" lang="kk-KZ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 </a:t>
            </a:r>
            <a:r>
              <a:rPr lang="ru-RU" sz="2600" dirty="0">
                <a:solidFill>
                  <a:srgbClr val="002060"/>
                </a:solidFill>
              </a:rPr>
              <a:t>Клинические рекомендации АНОМАЛИЯ ЭБШТЕЙНА МЗ РФ от 2017 г.</a:t>
            </a:r>
          </a:p>
          <a:p>
            <a:pPr marL="514350" indent="-514350">
              <a:buNone/>
            </a:pPr>
            <a:r>
              <a:rPr kumimoji="0" lang="kk-KZ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7. </a:t>
            </a:r>
            <a:r>
              <a:rPr lang="en-US" sz="2600" dirty="0">
                <a:solidFill>
                  <a:srgbClr val="002060"/>
                </a:solidFill>
                <a:cs typeface="Times New Roman" pitchFamily="18" charset="0"/>
              </a:rPr>
              <a:t>Structural Insufficiency Anomalies in Cardiac Valves</a:t>
            </a:r>
            <a:r>
              <a:rPr lang="kk-KZ" sz="26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cs typeface="Times New Roman" pitchFamily="18" charset="0"/>
              </a:rPr>
              <a:t>Edited by </a:t>
            </a:r>
            <a:r>
              <a:rPr lang="en-US" sz="2600" dirty="0" err="1">
                <a:solidFill>
                  <a:srgbClr val="002060"/>
                </a:solidFill>
                <a:cs typeface="Times New Roman" pitchFamily="18" charset="0"/>
              </a:rPr>
              <a:t>Kaan</a:t>
            </a:r>
            <a:r>
              <a:rPr lang="en-US" sz="26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cs typeface="Times New Roman" pitchFamily="18" charset="0"/>
              </a:rPr>
              <a:t>Kirali</a:t>
            </a:r>
            <a:endParaRPr lang="en-US" sz="2600" dirty="0">
              <a:solidFill>
                <a:srgbClr val="002060"/>
              </a:solidFill>
              <a:cs typeface="Times New Roman" pitchFamily="18" charset="0"/>
            </a:endParaRPr>
          </a:p>
          <a:p>
            <a:pPr marL="514350" indent="-514350">
              <a:buNone/>
            </a:pPr>
            <a:r>
              <a:rPr lang="en-US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8</a:t>
            </a:r>
            <a:r>
              <a:rPr lang="kk-KZ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Case Reports in Clinical Medicine &gt; Vol.7 No.2, February 2018</a:t>
            </a:r>
            <a:r>
              <a:rPr lang="kk-KZ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altLang="ru-RU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Ebstein's</a:t>
            </a:r>
            <a:r>
              <a:rPr lang="kk-KZ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Anomaly—An Overview</a:t>
            </a:r>
            <a:r>
              <a:rPr lang="kk-KZ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altLang="ru-RU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Ramachandran</a:t>
            </a:r>
            <a:r>
              <a:rPr lang="en-US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Muthiah</a:t>
            </a:r>
            <a:r>
              <a:rPr lang="kk-KZ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altLang="ru-RU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Thoothukudi</a:t>
            </a:r>
            <a:r>
              <a:rPr lang="en-US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 Medical College Hospital, </a:t>
            </a:r>
            <a:r>
              <a:rPr lang="en-US" altLang="ru-RU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Thoothukudi</a:t>
            </a:r>
            <a:r>
              <a:rPr lang="en-US" altLang="ru-RU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, India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99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E3353-CD61-A1EE-A31A-2276C8EED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78268" y="2665695"/>
            <a:ext cx="81823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972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E0FAD81-8195-E3DC-2EB7-14D1924E1CA4}"/>
              </a:ext>
            </a:extLst>
          </p:cNvPr>
          <p:cNvGrpSpPr/>
          <p:nvPr/>
        </p:nvGrpSpPr>
        <p:grpSpPr>
          <a:xfrm>
            <a:off x="872197" y="252675"/>
            <a:ext cx="10410092" cy="6025636"/>
            <a:chOff x="-415286" y="183579"/>
            <a:chExt cx="10886596" cy="387736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883651A3-1306-5232-E422-2706A10B00FB}"/>
                </a:ext>
              </a:extLst>
            </p:cNvPr>
            <p:cNvSpPr/>
            <p:nvPr/>
          </p:nvSpPr>
          <p:spPr>
            <a:xfrm>
              <a:off x="-415286" y="381536"/>
              <a:ext cx="10886596" cy="367940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x-none" dirty="0"/>
            </a:p>
          </p:txBody>
        </p:sp>
        <p:sp>
          <p:nvSpPr>
            <p:cNvPr id="6" name="Прямоугольник: скругленные углы 4">
              <a:extLst>
                <a:ext uri="{FF2B5EF4-FFF2-40B4-BE49-F238E27FC236}">
                  <a16:creationId xmlns:a16="http://schemas.microsoft.com/office/drawing/2014/main" id="{DEA45B04-B4D7-4BAD-51ED-23D7073846BD}"/>
                </a:ext>
              </a:extLst>
            </p:cNvPr>
            <p:cNvSpPr txBox="1"/>
            <p:nvPr/>
          </p:nvSpPr>
          <p:spPr>
            <a:xfrm>
              <a:off x="5877" y="183579"/>
              <a:ext cx="10044270" cy="374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  <a:p>
              <a:pPr marL="0" lvl="0" indent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x-none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65337" y="972487"/>
            <a:ext cx="95142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Долгие годы считалось, что аномалия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Эбштейна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довольно редкая патология, частота которой среди всех врожденных пороков сердца (ВПС) не превышает 1%, а по данным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J.Nora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(1984) и вовсе составляет 0,005%. По данным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E.Oechslin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соавт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 (2000) он встречается приблизительно в 1 случае на 20000 новорожденных. И, тем не менее, эта редкая аномалия представляет собой наиболее частый порок с патологией трехстворчатого клапана, составляя 40% среди всех ВПС с поражением правого атриовентрикулярного клапана.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 данным G.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Sharland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соавт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 (1989), Lang 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соавт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 (1991) частота аномалии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Эбштейна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среди ВПС, диагностируемых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пренатально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составляет 8,5%. Приблизительно такова же частота (7,8%) аномалии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Эбштейна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по данным пренатальной эхокардиографии. </a:t>
            </a:r>
          </a:p>
        </p:txBody>
      </p:sp>
    </p:spTree>
    <p:extLst>
      <p:ext uri="{BB962C8B-B14F-4D97-AF65-F5344CB8AC3E}">
        <p14:creationId xmlns:p14="http://schemas.microsoft.com/office/powerpoint/2010/main" val="29331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59696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8AD6F1C-EABA-C38E-D731-99D1045CE764}"/>
              </a:ext>
            </a:extLst>
          </p:cNvPr>
          <p:cNvSpPr txBox="1">
            <a:spLocks/>
          </p:cNvSpPr>
          <p:nvPr/>
        </p:nvSpPr>
        <p:spPr>
          <a:xfrm>
            <a:off x="703385" y="365126"/>
            <a:ext cx="10594145" cy="577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Анатомия</a:t>
            </a:r>
            <a:endParaRPr lang="x-none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983F6FF-4E51-AA9F-5080-F0D00E764464}"/>
              </a:ext>
            </a:extLst>
          </p:cNvPr>
          <p:cNvSpPr/>
          <p:nvPr/>
        </p:nvSpPr>
        <p:spPr>
          <a:xfrm>
            <a:off x="6889315" y="1340171"/>
            <a:ext cx="4764680" cy="413358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этой врождённой аномалии одна или две створки трёхстворчатого клапана расположены не на должном уровне: они прикрепляются не к фиброзному кольцу между правым предсердием и правым желудочком, а несколько ниже его; сухожильные хорды этих створок прикрепляются не к сосочковым мышцам, а к стенкам правого желудочка.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FEFE2F-E482-F3D7-7ABF-6D5C33F16E3B}"/>
              </a:ext>
            </a:extLst>
          </p:cNvPr>
          <p:cNvSpPr/>
          <p:nvPr/>
        </p:nvSpPr>
        <p:spPr>
          <a:xfrm>
            <a:off x="3013490" y="6311221"/>
            <a:ext cx="84831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k-KZ" sz="1000" i="1" dirty="0"/>
              <a:t>Рисунок: </a:t>
            </a:r>
            <a:r>
              <a:rPr lang="en-US" sz="1000" i="1" dirty="0">
                <a:hlinkClick r:id="rId2"/>
              </a:rPr>
              <a:t>https://sun9-15.userapi.com/impf/c834104/v834104905/e594f/SxG166np_Z0.jpg?size=807x604&amp;quality=96&amp;sign=8a49e614f7532c12b76203c6eb429bb4&amp;type=album</a:t>
            </a:r>
            <a:endParaRPr lang="kk-KZ" sz="1000" i="1" dirty="0"/>
          </a:p>
          <a:p>
            <a:pPr algn="r"/>
            <a:endParaRPr lang="ru-RU" sz="10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3" y="1277541"/>
            <a:ext cx="5893024" cy="441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095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Объект 3">
            <a:extLst>
              <a:ext uri="{FF2B5EF4-FFF2-40B4-BE49-F238E27FC236}">
                <a16:creationId xmlns:a16="http://schemas.microsoft.com/office/drawing/2014/main" id="{AB21903F-D0D6-C296-FBE0-2B58312C18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3948779"/>
              </p:ext>
            </p:extLst>
          </p:nvPr>
        </p:nvGraphicFramePr>
        <p:xfrm>
          <a:off x="603257" y="1047940"/>
          <a:ext cx="6918992" cy="5420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0EF745-C9A2-8C9D-DE97-6A61DFACFFD9}"/>
              </a:ext>
            </a:extLst>
          </p:cNvPr>
          <p:cNvSpPr txBox="1">
            <a:spLocks/>
          </p:cNvSpPr>
          <p:nvPr/>
        </p:nvSpPr>
        <p:spPr>
          <a:xfrm>
            <a:off x="2309239" y="-740664"/>
            <a:ext cx="11022250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>
                <a:solidFill>
                  <a:srgbClr val="FF0000"/>
                </a:solidFill>
                <a:latin typeface="Graphik LCG"/>
              </a:rPr>
              <a:t>Классификация аномалии </a:t>
            </a:r>
            <a:r>
              <a:rPr lang="ru-RU" sz="3400" dirty="0" err="1">
                <a:solidFill>
                  <a:srgbClr val="FF0000"/>
                </a:solidFill>
                <a:latin typeface="Graphik LCG"/>
              </a:rPr>
              <a:t>Эбштейна</a:t>
            </a:r>
            <a:endParaRPr lang="ru-KZ" sz="34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64" y="1583236"/>
            <a:ext cx="3950505" cy="327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425786" y="6250276"/>
            <a:ext cx="688513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050" dirty="0"/>
              <a:t>Рисунок: </a:t>
            </a:r>
            <a:r>
              <a:rPr lang="en-US" sz="1050" dirty="0">
                <a:hlinkClick r:id="rId8"/>
              </a:rPr>
              <a:t>https://encrypted-tbn0.gstatic.com/images?q=tbn:ANd9GcSVrWukGqRjYqGDtoK4BEqA0b18VhucRipMQA&amp;s</a:t>
            </a:r>
            <a:endParaRPr lang="kk-KZ" sz="105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61778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Объект 3">
            <a:extLst>
              <a:ext uri="{FF2B5EF4-FFF2-40B4-BE49-F238E27FC236}">
                <a16:creationId xmlns:a16="http://schemas.microsoft.com/office/drawing/2014/main" id="{AB21903F-D0D6-C296-FBE0-2B58312C18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05217"/>
              </p:ext>
            </p:extLst>
          </p:nvPr>
        </p:nvGraphicFramePr>
        <p:xfrm>
          <a:off x="821708" y="1365338"/>
          <a:ext cx="5776040" cy="486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C0EF745-C9A2-8C9D-DE97-6A61DFACFF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1894" y="302321"/>
            <a:ext cx="10515600" cy="5238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>
                <a:solidFill>
                  <a:srgbClr val="FF0000"/>
                </a:solidFill>
                <a:latin typeface="Graphik LCG"/>
              </a:rPr>
              <a:t>Классификация аномалии </a:t>
            </a:r>
            <a:r>
              <a:rPr lang="ru-RU" sz="3400" dirty="0" err="1">
                <a:solidFill>
                  <a:srgbClr val="FF0000"/>
                </a:solidFill>
                <a:latin typeface="Graphik LCG"/>
              </a:rPr>
              <a:t>Эбштейна</a:t>
            </a:r>
            <a:endParaRPr lang="ru-KZ" sz="34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184" y="1610767"/>
            <a:ext cx="4175973" cy="35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25786" y="6419418"/>
            <a:ext cx="688513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050" dirty="0"/>
              <a:t>Рисунок: </a:t>
            </a:r>
            <a:r>
              <a:rPr lang="en-US" sz="1050" dirty="0">
                <a:hlinkClick r:id="rId8"/>
              </a:rPr>
              <a:t>https://encrypted-tbn0.gstatic.com/images?q=tbn:ANd9GcSVrWukGqRjYqGDtoK4BEqA0b18VhucRipMQA&amp;s</a:t>
            </a:r>
            <a:endParaRPr lang="kk-KZ" sz="105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91722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32snZx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H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AAZAAC/////AEsAADs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849379" y="-24130"/>
            <a:ext cx="7647296" cy="69062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Текстовое поле2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E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BQEAAPAnAAClFAAAMCoAAAAAAAAmAAAACAAAAP//////////MAAAABQAAAAAAAAAAAD//wAAAQAAAP//AAABAA=="/>
              </a:ext>
            </a:extLst>
          </p:cNvSpPr>
          <p:nvPr/>
        </p:nvSpPr>
        <p:spPr>
          <a:xfrm>
            <a:off x="9001760" y="6675120"/>
            <a:ext cx="319024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sz="1000" cap="none">
                <a:solidFill>
                  <a:srgbClr val="000000"/>
                </a:solidFill>
              </a:defRPr>
            </a:pPr>
            <a:r>
              <a:rPr lang="ru-RU" dirty="0"/>
              <a:t>Рисунок</a:t>
            </a:r>
            <a:r>
              <a:rPr dirty="0"/>
              <a:t>: </a:t>
            </a:r>
            <a:r>
              <a:rPr cap="none" dirty="0">
                <a:solidFill>
                  <a:schemeClr val="tx1"/>
                </a:solidFill>
                <a:hlinkClick r:id="rId3"/>
              </a:rPr>
              <a:t>https://medach.pro/post/817</a:t>
            </a:r>
            <a:r>
              <a:rPr lang="ru-RU" cap="none" dirty="0">
                <a:solidFill>
                  <a:schemeClr val="tx1"/>
                </a:solidFill>
              </a:rPr>
              <a:t> </a:t>
            </a:r>
            <a:endParaRPr cap="none" dirty="0">
              <a:solidFill>
                <a:schemeClr val="tx1"/>
              </a:solidFill>
            </a:endParaRPr>
          </a:p>
        </p:txBody>
      </p:sp>
      <p:sp>
        <p:nvSpPr>
          <p:cNvPr id="6" name="Текстовое поле1">
            <a:extLst>
              <a:ext uri="{FF2B5EF4-FFF2-40B4-BE49-F238E27FC236}">
                <a16:creationId xmlns:a16="http://schemas.microsoft.com/office/drawing/2014/main" id="{9C63498D-7F29-7793-6540-FC46641C3F22}"/>
              </a:ext>
            </a:extLst>
          </p:cNvPr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E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3wIAAKsIAACJFwAA3hkAABAAAAAmAAAACAAAAP//////////MAAAABQAAAAAAAAAAAD//wAAAQAAAP//AAABAA=="/>
              </a:ext>
            </a:extLst>
          </p:cNvSpPr>
          <p:nvPr/>
        </p:nvSpPr>
        <p:spPr>
          <a:xfrm>
            <a:off x="844060" y="921119"/>
            <a:ext cx="2827607" cy="23425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numCol="1" spcCol="215900" anchor="t"/>
          <a:lstStyle/>
          <a:p>
            <a:pPr algn="ctr">
              <a:spcBef>
                <a:spcPts val="0"/>
              </a:spcBef>
              <a:defRPr cap="none">
                <a:solidFill>
                  <a:srgbClr val="FF0000"/>
                </a:solidFill>
              </a:defRPr>
            </a:pPr>
            <a:r>
              <a:rPr lang="ru-RU" sz="2800" b="1" u="sng" cap="none" dirty="0"/>
              <a:t>Формирование аномалии </a:t>
            </a:r>
            <a:r>
              <a:rPr lang="ru-RU" sz="2800" b="1" u="sng" cap="none" dirty="0" err="1"/>
              <a:t>Эбштейна</a:t>
            </a:r>
            <a:r>
              <a:rPr lang="ru-RU" sz="2800" b="1" u="sng" cap="none" dirty="0"/>
              <a:t> во внутриутробном периоде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465780C-0B49-A825-4347-DBE7812F0251}"/>
              </a:ext>
            </a:extLst>
          </p:cNvPr>
          <p:cNvSpPr/>
          <p:nvPr/>
        </p:nvSpPr>
        <p:spPr>
          <a:xfrm>
            <a:off x="6096000" y="1985014"/>
            <a:ext cx="787433" cy="4957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AF1F4DC-E629-5CC8-69F7-494118162291}"/>
              </a:ext>
            </a:extLst>
          </p:cNvPr>
          <p:cNvSpPr/>
          <p:nvPr/>
        </p:nvSpPr>
        <p:spPr>
          <a:xfrm>
            <a:off x="9596511" y="4163161"/>
            <a:ext cx="787433" cy="4957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4110E59-FB05-B831-806D-5A43F0480DE9}"/>
              </a:ext>
            </a:extLst>
          </p:cNvPr>
          <p:cNvSpPr/>
          <p:nvPr/>
        </p:nvSpPr>
        <p:spPr>
          <a:xfrm>
            <a:off x="7363114" y="2327172"/>
            <a:ext cx="2175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развитие аномалии </a:t>
            </a:r>
            <a:r>
              <a:rPr lang="ru-RU" sz="1600" b="1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Эбштейна</a:t>
            </a:r>
            <a:endParaRPr lang="ru-RU" sz="1600" b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Линия1">
            <a:extLst>
              <a:ext uri="{FF2B5EF4-FFF2-40B4-BE49-F238E27FC236}">
                <a16:creationId xmlns:a16="http://schemas.microsoft.com/office/drawing/2014/main" id="{7249950F-4328-A7CD-85EC-67B481803F91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6_32snZxMAAAAlAAAAC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BAAAAAAAAAAZJjAkUAAAAAQAAABQAAAAUAAAAFAAAAAEAAAAAAAAAZAAAAGQAAAABAAAAlgAAAJY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Z0AAAN4bAAB4RQAA3iMAAAAAAAAmAAAACAAAAP//////////MAAAABQAAAAAAAAAAAD//wAAAQAAAP//AAABAA=="/>
              </a:ext>
            </a:extLst>
          </p:cNvSpPr>
          <p:nvPr/>
        </p:nvSpPr>
        <p:spPr>
          <a:xfrm flipH="1" flipV="1">
            <a:off x="9233541" y="3232889"/>
            <a:ext cx="543504" cy="818605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none"/>
            <a:tailEnd type="stealth" w="lg" len="lg"/>
          </a:ln>
          <a:effectLst/>
        </p:spPr>
      </p:sp>
      <p:sp>
        <p:nvSpPr>
          <p:cNvPr id="11" name="Линия1">
            <a:extLst>
              <a:ext uri="{FF2B5EF4-FFF2-40B4-BE49-F238E27FC236}">
                <a16:creationId xmlns:a16="http://schemas.microsoft.com/office/drawing/2014/main" id="{A55B5D13-2CEE-D553-D74A-C5A275FCF042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6_32snZxMAAAAlAAAAC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BAAAAAAAAAAZJjAkUAAAAAQAAABQAAAAUAAAAFAAAAAEAAAAAAAAAZAAAAGQAAAABAAAAlgAAAJY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Z0AAAN4bAAB4RQAA3iMAAAAAAAAmAAAACAAAAP//////////MAAAABQAAAAAAAAAAAD//wAAAQAAAP//AAABAA=="/>
              </a:ext>
            </a:extLst>
          </p:cNvSpPr>
          <p:nvPr/>
        </p:nvSpPr>
        <p:spPr>
          <a:xfrm>
            <a:off x="6943686" y="2334413"/>
            <a:ext cx="484055" cy="197772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none"/>
            <a:tailEnd type="stealth" w="lg" len="lg"/>
          </a:ln>
          <a:effectLst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8EFCA48-2DF1-8CB1-A7B2-F90489D17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3641599"/>
              </p:ext>
            </p:extLst>
          </p:nvPr>
        </p:nvGraphicFramePr>
        <p:xfrm>
          <a:off x="3102132" y="471443"/>
          <a:ext cx="8715436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F3A9788D-490D-50C5-A359-2E6CA28A3902}"/>
              </a:ext>
            </a:extLst>
          </p:cNvPr>
          <p:cNvSpPr/>
          <p:nvPr/>
        </p:nvSpPr>
        <p:spPr>
          <a:xfrm>
            <a:off x="2664824" y="132639"/>
            <a:ext cx="7428746" cy="625008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Гемодинамика аномалии 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Эбштейна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67C0E28-54B5-7F26-CA8E-52523D539EC9}"/>
              </a:ext>
            </a:extLst>
          </p:cNvPr>
          <p:cNvSpPr/>
          <p:nvPr/>
        </p:nvSpPr>
        <p:spPr>
          <a:xfrm>
            <a:off x="522516" y="1188719"/>
            <a:ext cx="2712063" cy="1025202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7EAF375-15B6-7F95-151D-1809DC91F69A}"/>
              </a:ext>
            </a:extLst>
          </p:cNvPr>
          <p:cNvGrpSpPr/>
          <p:nvPr/>
        </p:nvGrpSpPr>
        <p:grpSpPr>
          <a:xfrm>
            <a:off x="3391387" y="1425354"/>
            <a:ext cx="329321" cy="567797"/>
            <a:chOff x="6059814" y="1817154"/>
            <a:chExt cx="329321" cy="567797"/>
          </a:xfrm>
        </p:grpSpPr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29DECA04-E1F7-0FCF-B1FD-CB0F73639123}"/>
                </a:ext>
              </a:extLst>
            </p:cNvPr>
            <p:cNvSpPr/>
            <p:nvPr/>
          </p:nvSpPr>
          <p:spPr>
            <a:xfrm rot="21563401">
              <a:off x="6059814" y="1817154"/>
              <a:ext cx="329321" cy="56779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12" name="Стрелка: вправо 4">
              <a:extLst>
                <a:ext uri="{FF2B5EF4-FFF2-40B4-BE49-F238E27FC236}">
                  <a16:creationId xmlns:a16="http://schemas.microsoft.com/office/drawing/2014/main" id="{DDBE0939-8F6B-96B0-2073-76F1499A02A3}"/>
                </a:ext>
              </a:extLst>
            </p:cNvPr>
            <p:cNvSpPr txBox="1"/>
            <p:nvPr/>
          </p:nvSpPr>
          <p:spPr>
            <a:xfrm rot="21563401">
              <a:off x="6059817" y="1931239"/>
              <a:ext cx="230525" cy="34067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400" kern="1200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86D1121-0C04-3A13-C532-347319A52D62}"/>
              </a:ext>
            </a:extLst>
          </p:cNvPr>
          <p:cNvGrpSpPr/>
          <p:nvPr/>
        </p:nvGrpSpPr>
        <p:grpSpPr>
          <a:xfrm rot="10800000">
            <a:off x="8960836" y="3145101"/>
            <a:ext cx="485374" cy="567797"/>
            <a:chOff x="5731420" y="4567438"/>
            <a:chExt cx="485374" cy="567797"/>
          </a:xfrm>
        </p:grpSpPr>
        <p:sp>
          <p:nvSpPr>
            <p:cNvPr id="14" name="Стрелка: вправо 13">
              <a:extLst>
                <a:ext uri="{FF2B5EF4-FFF2-40B4-BE49-F238E27FC236}">
                  <a16:creationId xmlns:a16="http://schemas.microsoft.com/office/drawing/2014/main" id="{7FEDCDA6-80F5-33EF-76B2-C10B211C0EFA}"/>
                </a:ext>
              </a:extLst>
            </p:cNvPr>
            <p:cNvSpPr/>
            <p:nvPr/>
          </p:nvSpPr>
          <p:spPr>
            <a:xfrm rot="10800000">
              <a:off x="5731420" y="4567438"/>
              <a:ext cx="485374" cy="56779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15" name="Стрелка: вправо 4">
              <a:extLst>
                <a:ext uri="{FF2B5EF4-FFF2-40B4-BE49-F238E27FC236}">
                  <a16:creationId xmlns:a16="http://schemas.microsoft.com/office/drawing/2014/main" id="{47A949EC-323C-394C-F5FA-DE0AA85E9D96}"/>
                </a:ext>
              </a:extLst>
            </p:cNvPr>
            <p:cNvSpPr txBox="1"/>
            <p:nvPr/>
          </p:nvSpPr>
          <p:spPr>
            <a:xfrm rot="21600000">
              <a:off x="5877032" y="4680997"/>
              <a:ext cx="339762" cy="340679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400" kern="1200"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652DBDD-192B-940D-18D8-80B511B7BAA7}"/>
              </a:ext>
            </a:extLst>
          </p:cNvPr>
          <p:cNvSpPr/>
          <p:nvPr/>
        </p:nvSpPr>
        <p:spPr>
          <a:xfrm>
            <a:off x="3708815" y="6611779"/>
            <a:ext cx="84831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7"/>
              </a:rPr>
              <a:t>https://celes.club/pictures/34536-gipertrofija-miokarda-risunok.html</a:t>
            </a:r>
            <a:r>
              <a:rPr lang="ru-RU" sz="1000" i="1" dirty="0"/>
              <a:t> </a:t>
            </a:r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AAA263E8-8705-E541-2163-D9CAA8B7D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8216576"/>
              </p:ext>
            </p:extLst>
          </p:nvPr>
        </p:nvGraphicFramePr>
        <p:xfrm>
          <a:off x="9660619" y="2945879"/>
          <a:ext cx="1836056" cy="1038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95716CD-FE05-31D1-7FBB-AE0D63C1F8D8}"/>
              </a:ext>
            </a:extLst>
          </p:cNvPr>
          <p:cNvGrpSpPr/>
          <p:nvPr/>
        </p:nvGrpSpPr>
        <p:grpSpPr>
          <a:xfrm rot="7049409">
            <a:off x="8279886" y="2279525"/>
            <a:ext cx="346795" cy="441871"/>
            <a:chOff x="3606189" y="1342397"/>
            <a:chExt cx="701899" cy="821089"/>
          </a:xfrm>
        </p:grpSpPr>
        <p:sp>
          <p:nvSpPr>
            <p:cNvPr id="19" name="Стрелка: вправо 18">
              <a:extLst>
                <a:ext uri="{FF2B5EF4-FFF2-40B4-BE49-F238E27FC236}">
                  <a16:creationId xmlns:a16="http://schemas.microsoft.com/office/drawing/2014/main" id="{6C3376E9-291A-D548-E15E-EABC6F5B910A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21" name="Стрелка: вправо 4">
              <a:extLst>
                <a:ext uri="{FF2B5EF4-FFF2-40B4-BE49-F238E27FC236}">
                  <a16:creationId xmlns:a16="http://schemas.microsoft.com/office/drawing/2014/main" id="{49146485-F45C-93C2-C628-B9BA0A48C529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4F8E33D-21B0-BCF1-F3C3-2BA8E8AE4BCE}"/>
              </a:ext>
            </a:extLst>
          </p:cNvPr>
          <p:cNvGrpSpPr/>
          <p:nvPr/>
        </p:nvGrpSpPr>
        <p:grpSpPr>
          <a:xfrm>
            <a:off x="7067006" y="2929969"/>
            <a:ext cx="1750423" cy="998061"/>
            <a:chOff x="6418270" y="4164486"/>
            <a:chExt cx="2311799" cy="1373702"/>
          </a:xfrm>
          <a:scene3d>
            <a:camera prst="orthographicFront"/>
            <a:lightRig rig="flat" dir="t"/>
          </a:scene3d>
        </p:grpSpPr>
        <p:sp>
          <p:nvSpPr>
            <p:cNvPr id="25" name="Прямоугольник: скругленные углы 7">
              <a:extLst>
                <a:ext uri="{FF2B5EF4-FFF2-40B4-BE49-F238E27FC236}">
                  <a16:creationId xmlns:a16="http://schemas.microsoft.com/office/drawing/2014/main" id="{867C0E28-54B5-7F26-CA8E-52523D539EC9}"/>
                </a:ext>
              </a:extLst>
            </p:cNvPr>
            <p:cNvSpPr/>
            <p:nvPr/>
          </p:nvSpPr>
          <p:spPr>
            <a:xfrm>
              <a:off x="6418270" y="4164486"/>
              <a:ext cx="2289503" cy="1373702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6" name="Прямоугольник: скругленные углы 4">
              <a:extLst>
                <a:ext uri="{FF2B5EF4-FFF2-40B4-BE49-F238E27FC236}">
                  <a16:creationId xmlns:a16="http://schemas.microsoft.com/office/drawing/2014/main" id="{5255D7D5-384D-7CBE-EAC6-084B47C16CC5}"/>
                </a:ext>
              </a:extLst>
            </p:cNvPr>
            <p:cNvSpPr txBox="1"/>
            <p:nvPr/>
          </p:nvSpPr>
          <p:spPr>
            <a:xfrm>
              <a:off x="6418270" y="4283648"/>
              <a:ext cx="2311799" cy="9198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дилатация ПП</a:t>
              </a:r>
            </a:p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0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7" name="Схема 26">
            <a:extLst>
              <a:ext uri="{FF2B5EF4-FFF2-40B4-BE49-F238E27FC236}">
                <a16:creationId xmlns:a16="http://schemas.microsoft.com/office/drawing/2014/main" id="{AAA263E8-8705-E541-2163-D9CAA8B7D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349592"/>
              </p:ext>
            </p:extLst>
          </p:nvPr>
        </p:nvGraphicFramePr>
        <p:xfrm>
          <a:off x="9209315" y="4493623"/>
          <a:ext cx="2825931" cy="1580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7EAF375-15B6-7F95-151D-1809DC91F69A}"/>
              </a:ext>
            </a:extLst>
          </p:cNvPr>
          <p:cNvGrpSpPr/>
          <p:nvPr/>
        </p:nvGrpSpPr>
        <p:grpSpPr>
          <a:xfrm rot="5400000">
            <a:off x="10342615" y="4012603"/>
            <a:ext cx="323166" cy="573493"/>
            <a:chOff x="6059814" y="1817154"/>
            <a:chExt cx="329321" cy="567797"/>
          </a:xfrm>
        </p:grpSpPr>
        <p:sp>
          <p:nvSpPr>
            <p:cNvPr id="30" name="Стрелка: вправо 10">
              <a:extLst>
                <a:ext uri="{FF2B5EF4-FFF2-40B4-BE49-F238E27FC236}">
                  <a16:creationId xmlns:a16="http://schemas.microsoft.com/office/drawing/2014/main" id="{29DECA04-E1F7-0FCF-B1FD-CB0F73639123}"/>
                </a:ext>
              </a:extLst>
            </p:cNvPr>
            <p:cNvSpPr/>
            <p:nvPr/>
          </p:nvSpPr>
          <p:spPr>
            <a:xfrm rot="21563401">
              <a:off x="6059814" y="1817154"/>
              <a:ext cx="329321" cy="56779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1" name="Стрелка: вправо 4">
              <a:extLst>
                <a:ext uri="{FF2B5EF4-FFF2-40B4-BE49-F238E27FC236}">
                  <a16:creationId xmlns:a16="http://schemas.microsoft.com/office/drawing/2014/main" id="{DDBE0939-8F6B-96B0-2073-76F1499A02A3}"/>
                </a:ext>
              </a:extLst>
            </p:cNvPr>
            <p:cNvSpPr txBox="1"/>
            <p:nvPr/>
          </p:nvSpPr>
          <p:spPr>
            <a:xfrm rot="21563401">
              <a:off x="6059817" y="1931239"/>
              <a:ext cx="230525" cy="340679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400" kern="1200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95716CD-FE05-31D1-7FBB-AE0D63C1F8D8}"/>
              </a:ext>
            </a:extLst>
          </p:cNvPr>
          <p:cNvGrpSpPr/>
          <p:nvPr/>
        </p:nvGrpSpPr>
        <p:grpSpPr>
          <a:xfrm rot="9907567">
            <a:off x="8718927" y="5474971"/>
            <a:ext cx="349438" cy="508953"/>
            <a:chOff x="3606189" y="1342397"/>
            <a:chExt cx="701899" cy="821089"/>
          </a:xfrm>
        </p:grpSpPr>
        <p:sp>
          <p:nvSpPr>
            <p:cNvPr id="33" name="Стрелка: вправо 18">
              <a:extLst>
                <a:ext uri="{FF2B5EF4-FFF2-40B4-BE49-F238E27FC236}">
                  <a16:creationId xmlns:a16="http://schemas.microsoft.com/office/drawing/2014/main" id="{6C3376E9-291A-D548-E15E-EABC6F5B910A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34" name="Стрелка: вправо 4">
              <a:extLst>
                <a:ext uri="{FF2B5EF4-FFF2-40B4-BE49-F238E27FC236}">
                  <a16:creationId xmlns:a16="http://schemas.microsoft.com/office/drawing/2014/main" id="{49146485-F45C-93C2-C628-B9BA0A48C529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graphicFrame>
        <p:nvGraphicFramePr>
          <p:cNvPr id="35" name="Схема 34">
            <a:extLst>
              <a:ext uri="{FF2B5EF4-FFF2-40B4-BE49-F238E27FC236}">
                <a16:creationId xmlns:a16="http://schemas.microsoft.com/office/drawing/2014/main" id="{AAA263E8-8705-E541-2163-D9CAA8B7D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4309125"/>
              </p:ext>
            </p:extLst>
          </p:nvPr>
        </p:nvGraphicFramePr>
        <p:xfrm>
          <a:off x="4085038" y="4088674"/>
          <a:ext cx="3525534" cy="1173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6" name="Схема 35">
            <a:extLst>
              <a:ext uri="{FF2B5EF4-FFF2-40B4-BE49-F238E27FC236}">
                <a16:creationId xmlns:a16="http://schemas.microsoft.com/office/drawing/2014/main" id="{AAA263E8-8705-E541-2163-D9CAA8B7D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2072414"/>
              </p:ext>
            </p:extLst>
          </p:nvPr>
        </p:nvGraphicFramePr>
        <p:xfrm>
          <a:off x="4503817" y="2558493"/>
          <a:ext cx="2245485" cy="137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37" name="Схема 36">
            <a:extLst>
              <a:ext uri="{FF2B5EF4-FFF2-40B4-BE49-F238E27FC236}">
                <a16:creationId xmlns:a16="http://schemas.microsoft.com/office/drawing/2014/main" id="{AAA263E8-8705-E541-2163-D9CAA8B7D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212478"/>
              </p:ext>
            </p:extLst>
          </p:nvPr>
        </p:nvGraphicFramePr>
        <p:xfrm>
          <a:off x="6309210" y="4813988"/>
          <a:ext cx="2205212" cy="1499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38" name="Схема 37">
            <a:extLst>
              <a:ext uri="{FF2B5EF4-FFF2-40B4-BE49-F238E27FC236}">
                <a16:creationId xmlns:a16="http://schemas.microsoft.com/office/drawing/2014/main" id="{AAA263E8-8705-E541-2163-D9CAA8B7D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0076224"/>
              </p:ext>
            </p:extLst>
          </p:nvPr>
        </p:nvGraphicFramePr>
        <p:xfrm>
          <a:off x="695325" y="3023123"/>
          <a:ext cx="2464251" cy="1490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7EAF375-15B6-7F95-151D-1809DC91F69A}"/>
              </a:ext>
            </a:extLst>
          </p:cNvPr>
          <p:cNvGrpSpPr/>
          <p:nvPr/>
        </p:nvGrpSpPr>
        <p:grpSpPr>
          <a:xfrm rot="8495775">
            <a:off x="6866694" y="3788298"/>
            <a:ext cx="347769" cy="604948"/>
            <a:chOff x="6059814" y="1817154"/>
            <a:chExt cx="329321" cy="567797"/>
          </a:xfrm>
        </p:grpSpPr>
        <p:sp>
          <p:nvSpPr>
            <p:cNvPr id="40" name="Стрелка: вправо 10">
              <a:extLst>
                <a:ext uri="{FF2B5EF4-FFF2-40B4-BE49-F238E27FC236}">
                  <a16:creationId xmlns:a16="http://schemas.microsoft.com/office/drawing/2014/main" id="{29DECA04-E1F7-0FCF-B1FD-CB0F73639123}"/>
                </a:ext>
              </a:extLst>
            </p:cNvPr>
            <p:cNvSpPr/>
            <p:nvPr/>
          </p:nvSpPr>
          <p:spPr>
            <a:xfrm rot="21563401">
              <a:off x="6059814" y="1817154"/>
              <a:ext cx="329321" cy="56779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41" name="Стрелка: вправо 4">
              <a:extLst>
                <a:ext uri="{FF2B5EF4-FFF2-40B4-BE49-F238E27FC236}">
                  <a16:creationId xmlns:a16="http://schemas.microsoft.com/office/drawing/2014/main" id="{DDBE0939-8F6B-96B0-2073-76F1499A02A3}"/>
                </a:ext>
              </a:extLst>
            </p:cNvPr>
            <p:cNvSpPr txBox="1"/>
            <p:nvPr/>
          </p:nvSpPr>
          <p:spPr>
            <a:xfrm rot="21563401">
              <a:off x="6059817" y="1931239"/>
              <a:ext cx="230525" cy="34067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400" kern="1200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 rot="16200000">
            <a:off x="1823595" y="4306840"/>
            <a:ext cx="400995" cy="756344"/>
            <a:chOff x="5235875" y="1458663"/>
            <a:chExt cx="738498" cy="632949"/>
          </a:xfrm>
        </p:grpSpPr>
        <p:sp>
          <p:nvSpPr>
            <p:cNvPr id="48" name="Стрелка вправо 47"/>
            <p:cNvSpPr/>
            <p:nvPr/>
          </p:nvSpPr>
          <p:spPr>
            <a:xfrm rot="10800000" flipH="1">
              <a:off x="5235875" y="1458663"/>
              <a:ext cx="738498" cy="63294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9" name="Стрелка вправо 4"/>
            <p:cNvSpPr txBox="1"/>
            <p:nvPr/>
          </p:nvSpPr>
          <p:spPr>
            <a:xfrm rot="10800000">
              <a:off x="5235875" y="1585253"/>
              <a:ext cx="548613" cy="3797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/>
            </a:p>
          </p:txBody>
        </p:sp>
      </p:grpSp>
      <p:sp>
        <p:nvSpPr>
          <p:cNvPr id="20" name="Прямоугольник: скругленные углы 4">
            <a:extLst>
              <a:ext uri="{FF2B5EF4-FFF2-40B4-BE49-F238E27FC236}">
                <a16:creationId xmlns:a16="http://schemas.microsoft.com/office/drawing/2014/main" id="{5255D7D5-384D-7CBE-EAC6-084B47C16CC5}"/>
              </a:ext>
            </a:extLst>
          </p:cNvPr>
          <p:cNvSpPr txBox="1"/>
          <p:nvPr/>
        </p:nvSpPr>
        <p:spPr>
          <a:xfrm>
            <a:off x="695325" y="1168423"/>
            <a:ext cx="2465439" cy="1117580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Значительное с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мещение створок ТК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DC1FA2F-94ED-1EE3-2340-FB2810CB4763}"/>
              </a:ext>
            </a:extLst>
          </p:cNvPr>
          <p:cNvGrpSpPr/>
          <p:nvPr/>
        </p:nvGrpSpPr>
        <p:grpSpPr>
          <a:xfrm rot="9709397">
            <a:off x="3616932" y="2969637"/>
            <a:ext cx="360636" cy="639145"/>
            <a:chOff x="3606189" y="1342397"/>
            <a:chExt cx="701899" cy="821089"/>
          </a:xfrm>
        </p:grpSpPr>
        <p:sp>
          <p:nvSpPr>
            <p:cNvPr id="23" name="Стрелка: вправо 18">
              <a:extLst>
                <a:ext uri="{FF2B5EF4-FFF2-40B4-BE49-F238E27FC236}">
                  <a16:creationId xmlns:a16="http://schemas.microsoft.com/office/drawing/2014/main" id="{FD3455D2-C115-9CF2-CF08-7D3DE0F7E32E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28" name="Стрелка: вправо 4">
              <a:extLst>
                <a:ext uri="{FF2B5EF4-FFF2-40B4-BE49-F238E27FC236}">
                  <a16:creationId xmlns:a16="http://schemas.microsoft.com/office/drawing/2014/main" id="{067CD4B4-B6A8-4F6C-E622-EF402C2FF621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5AA5D82-6547-0B60-680B-FE0F9869B586}"/>
              </a:ext>
            </a:extLst>
          </p:cNvPr>
          <p:cNvGrpSpPr/>
          <p:nvPr/>
        </p:nvGrpSpPr>
        <p:grpSpPr>
          <a:xfrm rot="11166460">
            <a:off x="6694926" y="2969934"/>
            <a:ext cx="346795" cy="441871"/>
            <a:chOff x="3606189" y="1342397"/>
            <a:chExt cx="701899" cy="821089"/>
          </a:xfrm>
        </p:grpSpPr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9ACFABE1-B2AE-0BAA-94D2-EDCC329D64D0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0" name="Стрелка: вправо 4">
              <a:extLst>
                <a:ext uri="{FF2B5EF4-FFF2-40B4-BE49-F238E27FC236}">
                  <a16:creationId xmlns:a16="http://schemas.microsoft.com/office/drawing/2014/main" id="{E95B2674-A83C-D0D5-CA7F-42FFAAC01480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graphicFrame>
        <p:nvGraphicFramePr>
          <p:cNvPr id="51" name="Схема 50">
            <a:extLst>
              <a:ext uri="{FF2B5EF4-FFF2-40B4-BE49-F238E27FC236}">
                <a16:creationId xmlns:a16="http://schemas.microsoft.com/office/drawing/2014/main" id="{CD994DE7-7F1E-F3AE-B17F-25543FD7AA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4795974"/>
              </p:ext>
            </p:extLst>
          </p:nvPr>
        </p:nvGraphicFramePr>
        <p:xfrm>
          <a:off x="3631475" y="5514908"/>
          <a:ext cx="2178504" cy="1038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53" name="Схема 52">
            <a:extLst>
              <a:ext uri="{FF2B5EF4-FFF2-40B4-BE49-F238E27FC236}">
                <a16:creationId xmlns:a16="http://schemas.microsoft.com/office/drawing/2014/main" id="{D3CF435D-17FA-BB16-5E6D-A502283ADE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441915"/>
              </p:ext>
            </p:extLst>
          </p:nvPr>
        </p:nvGraphicFramePr>
        <p:xfrm>
          <a:off x="985554" y="5323465"/>
          <a:ext cx="2245485" cy="137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65184123-27F4-AAAF-0932-0DCABF09C3E8}"/>
              </a:ext>
            </a:extLst>
          </p:cNvPr>
          <p:cNvGrpSpPr/>
          <p:nvPr/>
        </p:nvGrpSpPr>
        <p:grpSpPr>
          <a:xfrm rot="10800000">
            <a:off x="5816927" y="5667226"/>
            <a:ext cx="366159" cy="552345"/>
            <a:chOff x="5235875" y="1458663"/>
            <a:chExt cx="738498" cy="632949"/>
          </a:xfrm>
        </p:grpSpPr>
        <p:sp>
          <p:nvSpPr>
            <p:cNvPr id="56" name="Стрелка вправо 47">
              <a:extLst>
                <a:ext uri="{FF2B5EF4-FFF2-40B4-BE49-F238E27FC236}">
                  <a16:creationId xmlns:a16="http://schemas.microsoft.com/office/drawing/2014/main" id="{574B6C27-C88E-205B-41E0-0B6E097DEF41}"/>
                </a:ext>
              </a:extLst>
            </p:cNvPr>
            <p:cNvSpPr/>
            <p:nvPr/>
          </p:nvSpPr>
          <p:spPr>
            <a:xfrm rot="10800000" flipH="1">
              <a:off x="5235875" y="1458663"/>
              <a:ext cx="738498" cy="63294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>
              <a:extLst>
                <a:ext uri="{FF2B5EF4-FFF2-40B4-BE49-F238E27FC236}">
                  <a16:creationId xmlns:a16="http://schemas.microsoft.com/office/drawing/2014/main" id="{F06E8C9B-16E3-4DBA-BAF7-78383165F01D}"/>
                </a:ext>
              </a:extLst>
            </p:cNvPr>
            <p:cNvSpPr txBox="1"/>
            <p:nvPr/>
          </p:nvSpPr>
          <p:spPr>
            <a:xfrm rot="10800000">
              <a:off x="5235875" y="1585253"/>
              <a:ext cx="548613" cy="379769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20911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7" grpId="0">
        <p:bldAsOne/>
      </p:bldGraphic>
      <p:bldGraphic spid="27" grpId="0">
        <p:bldAsOne/>
      </p:bldGraphic>
      <p:bldGraphic spid="35" grpId="0">
        <p:bldAsOne/>
      </p:bldGraphic>
      <p:bldGraphic spid="36" grpId="0">
        <p:bldAsOne/>
      </p:bldGraphic>
      <p:bldGraphic spid="37" grpId="0">
        <p:bldAsOne/>
      </p:bldGraphic>
      <p:bldGraphic spid="38" grpId="0">
        <p:bldAsOne/>
      </p:bldGraphic>
      <p:bldGraphic spid="51" grpId="0">
        <p:bldAsOne/>
      </p:bldGraphic>
      <p:bldGraphic spid="5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D3A359EF-D9CB-6D3D-6BB9-E0D49CE2952D}"/>
              </a:ext>
            </a:extLst>
          </p:cNvPr>
          <p:cNvSpPr txBox="1">
            <a:spLocks/>
          </p:cNvSpPr>
          <p:nvPr/>
        </p:nvSpPr>
        <p:spPr>
          <a:xfrm>
            <a:off x="3303562" y="5378547"/>
            <a:ext cx="7908389" cy="12614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A57921AA-46D4-CDEB-2FD2-3E15BADFB330}"/>
              </a:ext>
            </a:extLst>
          </p:cNvPr>
          <p:cNvSpPr txBox="1">
            <a:spLocks/>
          </p:cNvSpPr>
          <p:nvPr/>
        </p:nvSpPr>
        <p:spPr>
          <a:xfrm>
            <a:off x="3345766" y="5448886"/>
            <a:ext cx="4419600" cy="1737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7FEEF-2741-E653-284C-D7321CE55C23}"/>
              </a:ext>
            </a:extLst>
          </p:cNvPr>
          <p:cNvSpPr txBox="1"/>
          <p:nvPr/>
        </p:nvSpPr>
        <p:spPr>
          <a:xfrm>
            <a:off x="8944208" y="430245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28E74A7-31DC-5754-89B3-DC36DAF84EED}"/>
              </a:ext>
            </a:extLst>
          </p:cNvPr>
          <p:cNvCxnSpPr>
            <a:cxnSpLocks/>
          </p:cNvCxnSpPr>
          <p:nvPr/>
        </p:nvCxnSpPr>
        <p:spPr>
          <a:xfrm flipH="1">
            <a:off x="9437751" y="3573431"/>
            <a:ext cx="549519" cy="557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F332B7-1EA0-9F45-0D74-D909AB7D64C3}"/>
              </a:ext>
            </a:extLst>
          </p:cNvPr>
          <p:cNvSpPr/>
          <p:nvPr/>
        </p:nvSpPr>
        <p:spPr>
          <a:xfrm>
            <a:off x="4650398" y="6457890"/>
            <a:ext cx="6846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</a:t>
            </a:r>
            <a:r>
              <a:rPr lang="en-US" sz="1000" i="1" dirty="0"/>
              <a:t>https://www.wikidoc.org/images/5/58/Ebstein-anomaly-7.jpg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000" i="1" dirty="0"/>
          </a:p>
        </p:txBody>
      </p:sp>
      <p:sp>
        <p:nvSpPr>
          <p:cNvPr id="12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6F069FAD-BB9F-6A35-A36C-70BC352A1E71}"/>
              </a:ext>
            </a:extLst>
          </p:cNvPr>
          <p:cNvSpPr/>
          <p:nvPr/>
        </p:nvSpPr>
        <p:spPr>
          <a:xfrm>
            <a:off x="2455523" y="283337"/>
            <a:ext cx="7280954" cy="59470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Рентген-картина при аномалии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Эбштейна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08" y="1306967"/>
            <a:ext cx="6217943" cy="453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: скругленные углы 9">
            <a:extLst>
              <a:ext uri="{FF2B5EF4-FFF2-40B4-BE49-F238E27FC236}">
                <a16:creationId xmlns:a16="http://schemas.microsoft.com/office/drawing/2014/main" id="{0983F6FF-4E51-AA9F-5080-F0D00E764464}"/>
              </a:ext>
            </a:extLst>
          </p:cNvPr>
          <p:cNvSpPr/>
          <p:nvPr/>
        </p:nvSpPr>
        <p:spPr>
          <a:xfrm>
            <a:off x="890252" y="1561514"/>
            <a:ext cx="3930555" cy="40022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шаровидное сердце с узкой талией из-за увеличения ПП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можно увидеть сердце в форме коробки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легочная сосудистая сеть может быть как нормальной, так и сниженной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сердечный силуэт может выглядеть нормальным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6ECF3E02-3E80-1375-325D-60EF9761B8E5}"/>
              </a:ext>
            </a:extLst>
          </p:cNvPr>
          <p:cNvSpPr/>
          <p:nvPr/>
        </p:nvSpPr>
        <p:spPr>
          <a:xfrm>
            <a:off x="5394960" y="2788920"/>
            <a:ext cx="2297430" cy="22402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905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1831</Words>
  <Application>Microsoft Office PowerPoint</Application>
  <PresentationFormat>Широкоэкранный</PresentationFormat>
  <Paragraphs>166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Graphik LCG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аномалии Эбштейна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Физикальное обследование</vt:lpstr>
      <vt:lpstr>Презентация PowerPoint</vt:lpstr>
      <vt:lpstr>Презентация PowerPoint</vt:lpstr>
      <vt:lpstr>ЭХО-картина при аномалии Эбштейна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</vt:lpstr>
      <vt:lpstr>Использованная литература: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berik nazar</dc:creator>
  <cp:lastModifiedBy>berik nazar</cp:lastModifiedBy>
  <cp:revision>79</cp:revision>
  <dcterms:created xsi:type="dcterms:W3CDTF">2023-11-20T15:43:14Z</dcterms:created>
  <dcterms:modified xsi:type="dcterms:W3CDTF">2024-12-10T15:51:38Z</dcterms:modified>
</cp:coreProperties>
</file>